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8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산" initials="유" lastIdx="1" clrIdx="0">
    <p:extLst>
      <p:ext uri="{19B8F6BF-5375-455C-9EA6-DF929625EA0E}">
        <p15:presenceInfo xmlns:p15="http://schemas.microsoft.com/office/powerpoint/2012/main" userId="유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88C0A-E773-4FC7-861E-CB5558ACE7D9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4B9F9-0598-4FFA-AA7B-455CA385AC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0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961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03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397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99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2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50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367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47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869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73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44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78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49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2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60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27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077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37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16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83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6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97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396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40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62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78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00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21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8034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79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1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47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51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175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5989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957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6036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39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30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19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67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4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B9F9-0598-4FFA-AA7B-455CA385AC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56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64231-0513-482A-AF69-FF9492794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A17CD5-48F0-42B9-9A22-7B9E4C925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A4BF9-2B29-49E8-9567-30B3BDDA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3E876-CCBC-4040-AF32-A7075B2C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EB417-A469-4B16-9648-925B3BED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4FF66-75C4-47A3-B8D4-302669BC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800A59-74B7-4DD8-A635-59080AB88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1FE7D-A4AB-4363-8798-7BC81868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F49A6-B5B4-489B-B710-8313C1FE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244A2-15B6-487F-B81D-2439E7C2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68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A28723-04F4-4BA0-9FF6-D2F2C6E76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079CC8-ECD8-4F63-AC56-668AE8CD1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4B7CA-6FC3-4124-ADCF-C2393D83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1056E-6884-4051-84C4-AF8C8BAA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B3CDE-F15A-4DC3-A1E0-8AA3E3B0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6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98A24-EEF3-4731-81C9-F70CDDC1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DC65F-CA06-49AD-8A08-CBA10E9F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E3410-A04F-437F-88D9-DDB1EC8B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32AC5-73A7-4E47-A6FA-0865B5E4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75895-F577-470F-884A-FBA82326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5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0232C-2E6F-4427-8F41-31144A41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1BAF1C-20DE-4324-9C16-3AB9F38E0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F04BFE-31A4-49BA-BD91-D0765EF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DAC435-275A-4D26-8CA1-5A3EF18D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3A737-36CD-4C62-9F51-45212831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556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A6556-F774-4FE2-AECE-F1389988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120396-EFCC-4404-AA97-1DFB7BBD9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E40A82-8034-4030-B40B-8DB0B90FB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EF31F3-C704-49B0-8FB5-566F9934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A8E726-F65E-45AF-9763-3D737DF6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409D07-00DF-4B19-8561-F92E1A7D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9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6AAA8-9B18-444F-BB2B-B52C6A14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AFA5E-D040-42C5-ABBE-59E086FD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D032B4-F58D-4E83-BF91-43BAFF1B4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C7CF74-C57D-4EFF-8366-13ECD1F4A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16713F-C758-4729-AC60-8AE1AFAAA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8FF285-85BB-4F8C-AB54-C0C68612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3A3CFA-FEC0-4A8C-9BDA-62C47C36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D84B43-BF1D-4F93-AAE0-6168430C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94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DD45E-65C4-4BB3-A67E-F1B88476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FF50A2-FCE6-496B-903B-BF36E39B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1ED54E-654A-4FDD-B2EB-469D91B16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124B7-0581-4138-821B-BAAD91A3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089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35FC1E-2F86-41FD-A216-DAC5382F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ECE08A-723F-4A6C-9961-046814EC4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CDD76-74DE-4449-AB52-797B1B32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F604F-A090-400A-96D2-F33EA937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DA690-FF18-4705-B743-C6AB5178C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2C183A-7E14-41E5-9B0C-0153CC82B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7F09A4-83E4-4E70-848C-0A286341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B4EE8C-4160-49CC-8CBE-C4E33F0F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1A6C27-824A-423E-8434-67E13F22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7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3356-F254-4B2D-8ADF-23DF9C44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5E05EB-19EF-40FE-9063-6DF4443D4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B8402-6C98-4041-AD5E-1FE6616A6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46206B-24EC-4349-ACD5-F156F23E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699310-2889-48D2-A74A-D5C2FAFA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0BB098-0E5C-4AA4-ACF7-BEFE1448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1000"/>
            <a:duotone>
              <a:prstClr val="black"/>
              <a:schemeClr val="accent3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/>
          <a:tile tx="0" ty="0" sx="6000" sy="6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96561C-31C9-4FD0-A50B-A8B45592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CC07D1-4F1A-4327-912E-1A1101B44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3DC6C-9B47-4015-85CF-685A24542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37119-9389-46E4-AF89-071A587938FA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134C4-8DEF-40C4-B7FA-C73035F5D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FC76BD-6BD0-4AF3-BB85-7D7EBF939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8DB97-19FF-497B-AB2B-C4401F741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6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gif"/><Relationship Id="rId4" Type="http://schemas.openxmlformats.org/officeDocument/2006/relationships/image" Target="../media/image56.png"/><Relationship Id="rId9" Type="http://schemas.openxmlformats.org/officeDocument/2006/relationships/image" Target="../media/image6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gif"/><Relationship Id="rId5" Type="http://schemas.openxmlformats.org/officeDocument/2006/relationships/image" Target="../media/image148.gif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gif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8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gif"/><Relationship Id="rId4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4.png"/><Relationship Id="rId4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4098635" y="1211394"/>
            <a:ext cx="3994728" cy="1015663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Hunt_Hunt</a:t>
            </a:r>
            <a:endParaRPr lang="en-US" altLang="ko-KR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4FD71EF-BEFC-4167-8A09-A22E4630376C}"/>
              </a:ext>
            </a:extLst>
          </p:cNvPr>
          <p:cNvGrpSpPr/>
          <p:nvPr/>
        </p:nvGrpSpPr>
        <p:grpSpPr>
          <a:xfrm>
            <a:off x="9281823" y="4524302"/>
            <a:ext cx="2302165" cy="1757219"/>
            <a:chOff x="8003452" y="4114727"/>
            <a:chExt cx="2302165" cy="17572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7F290D-F446-4B4E-AC14-BE08BB2C36B5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8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18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18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18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8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</a:t>
              </a:r>
              <a:r>
                <a:rPr lang="ko-KR" altLang="en-US" sz="18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코드 및 기능</a:t>
              </a:r>
              <a:endParaRPr lang="en-US" altLang="ko-KR" sz="18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8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18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8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18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41D4AA-17A0-459D-9C3A-A12B5100C548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A38C92-201F-4EF5-BA07-4149E9206FE9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8BAB55-B905-426D-B5F2-BBAC88DBE154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79E7EA4-A820-4762-95FD-EE16B79D91F7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88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플레이어가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조작하게될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캐릭터의 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 등의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Player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D2432C-BC26-45B5-AD1B-E39B89464A1B}"/>
              </a:ext>
            </a:extLst>
          </p:cNvPr>
          <p:cNvGrpSpPr/>
          <p:nvPr/>
        </p:nvGrpSpPr>
        <p:grpSpPr>
          <a:xfrm>
            <a:off x="2238374" y="3301740"/>
            <a:ext cx="2414764" cy="2769724"/>
            <a:chOff x="6330793" y="3495675"/>
            <a:chExt cx="5130138" cy="178714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C99AA7-6567-4A5E-8D93-2BB07D3F902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F02CAEE-9255-4590-AA87-C5CD4B39EC3D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BE0AA93-1D91-4D76-B5B8-FFF07B3E2BEB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AF11B69-92B2-419D-B54D-B4BB8738F5F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D8ABD7E-980E-4B4D-9A51-4801CDF17E46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1E489B1-8F14-454C-B595-F74015B4628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220308-90E8-4116-9625-61FE0E1B572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Player_Move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캐릭터의 물리적인 움직임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UIManager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스크립트에서 플레이어의 화면 터치 값을 기준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캐릭터의 움직임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속도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 따라 상태 전환 및 애니메이션 실행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캐릭터는 가려는 방향 응시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‘Heal’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캐릭터가 회복 아이템 획득 시 캐릭터의 일정 체력 회복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B44F444-3D43-4DB4-B8C2-363181520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72"/>
          <a:stretch/>
        </p:blipFill>
        <p:spPr>
          <a:xfrm>
            <a:off x="2242781" y="2295038"/>
            <a:ext cx="2414764" cy="747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8691DA-B50D-4FB4-82AE-8C4A5BE9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469" y="2295036"/>
            <a:ext cx="6158163" cy="3135951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D7A4C0E6-8ACB-42CC-882C-AEC8243033E2}"/>
              </a:ext>
            </a:extLst>
          </p:cNvPr>
          <p:cNvSpPr/>
          <p:nvPr/>
        </p:nvSpPr>
        <p:spPr>
          <a:xfrm>
            <a:off x="2707968" y="2714187"/>
            <a:ext cx="890541" cy="153811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02A6A1-F06B-4B9A-90D5-9F577B3AEBC7}"/>
              </a:ext>
            </a:extLst>
          </p:cNvPr>
          <p:cNvSpPr/>
          <p:nvPr/>
        </p:nvSpPr>
        <p:spPr>
          <a:xfrm>
            <a:off x="5501806" y="2285906"/>
            <a:ext cx="765731" cy="131961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2A585F2-D189-4F0E-896D-BDA273001D61}"/>
              </a:ext>
            </a:extLst>
          </p:cNvPr>
          <p:cNvSpPr/>
          <p:nvPr/>
        </p:nvSpPr>
        <p:spPr>
          <a:xfrm>
            <a:off x="4784414" y="515084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2775D34-751B-4313-ACDC-98F0B1FF21B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446983" y="4970806"/>
            <a:ext cx="427431" cy="18003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1A48DB-AFF1-40AD-9B80-9328B4D51F82}"/>
              </a:ext>
            </a:extLst>
          </p:cNvPr>
          <p:cNvSpPr/>
          <p:nvPr/>
        </p:nvSpPr>
        <p:spPr>
          <a:xfrm>
            <a:off x="2516690" y="3448000"/>
            <a:ext cx="985208" cy="148660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1774FBB-ABF5-4CC9-9A3A-277524F3A6AC}"/>
              </a:ext>
            </a:extLst>
          </p:cNvPr>
          <p:cNvCxnSpPr>
            <a:cxnSpLocks/>
            <a:stCxn id="71" idx="3"/>
            <a:endCxn id="75" idx="2"/>
          </p:cNvCxnSpPr>
          <p:nvPr/>
        </p:nvCxnSpPr>
        <p:spPr>
          <a:xfrm flipV="1">
            <a:off x="3598509" y="2417867"/>
            <a:ext cx="2286163" cy="373226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AF3731D-0F7D-46D5-880A-1F5789AA7A1D}"/>
              </a:ext>
            </a:extLst>
          </p:cNvPr>
          <p:cNvCxnSpPr>
            <a:cxnSpLocks/>
            <a:stCxn id="44" idx="0"/>
            <a:endCxn id="75" idx="2"/>
          </p:cNvCxnSpPr>
          <p:nvPr/>
        </p:nvCxnSpPr>
        <p:spPr>
          <a:xfrm rot="5400000" flipH="1" flipV="1">
            <a:off x="3931917" y="1495245"/>
            <a:ext cx="1030133" cy="28753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9026D3D6-52B0-4DDC-AC80-80D5C4AA6C51}"/>
              </a:ext>
            </a:extLst>
          </p:cNvPr>
          <p:cNvSpPr/>
          <p:nvPr/>
        </p:nvSpPr>
        <p:spPr>
          <a:xfrm>
            <a:off x="4895003" y="370707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6331471-3C5C-4B7B-A228-19BAF8966E40}"/>
              </a:ext>
            </a:extLst>
          </p:cNvPr>
          <p:cNvCxnSpPr>
            <a:cxnSpLocks/>
            <a:stCxn id="66" idx="3"/>
            <a:endCxn id="53" idx="4"/>
          </p:cNvCxnSpPr>
          <p:nvPr/>
        </p:nvCxnSpPr>
        <p:spPr>
          <a:xfrm flipV="1">
            <a:off x="4653138" y="3887079"/>
            <a:ext cx="331865" cy="799523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3D416190-BD38-4D4E-9FB1-B1E2CFE9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10" y="5725841"/>
            <a:ext cx="3291717" cy="713476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7951FED-C0B1-475B-B21C-1B339046AA3B}"/>
              </a:ext>
            </a:extLst>
          </p:cNvPr>
          <p:cNvSpPr/>
          <p:nvPr/>
        </p:nvSpPr>
        <p:spPr>
          <a:xfrm>
            <a:off x="2494262" y="5287204"/>
            <a:ext cx="427432" cy="180282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C9A2A4-E634-44F9-A166-08F9D545CBA7}"/>
              </a:ext>
            </a:extLst>
          </p:cNvPr>
          <p:cNvSpPr/>
          <p:nvPr/>
        </p:nvSpPr>
        <p:spPr>
          <a:xfrm>
            <a:off x="5621637" y="5730295"/>
            <a:ext cx="364826" cy="149941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5565D8D-0104-4EC9-A6DA-2E06F8ADE364}"/>
              </a:ext>
            </a:extLst>
          </p:cNvPr>
          <p:cNvCxnSpPr>
            <a:stCxn id="62" idx="0"/>
            <a:endCxn id="72" idx="0"/>
          </p:cNvCxnSpPr>
          <p:nvPr/>
        </p:nvCxnSpPr>
        <p:spPr>
          <a:xfrm rot="16200000" flipH="1">
            <a:off x="4034468" y="3960713"/>
            <a:ext cx="443091" cy="3096072"/>
          </a:xfrm>
          <a:prstGeom prst="bentConnector3">
            <a:avLst>
              <a:gd name="adj1" fmla="val -2632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86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플레이어가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조작하게될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캐릭터의 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 등의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Player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D2432C-BC26-45B5-AD1B-E39B89464A1B}"/>
              </a:ext>
            </a:extLst>
          </p:cNvPr>
          <p:cNvGrpSpPr/>
          <p:nvPr/>
        </p:nvGrpSpPr>
        <p:grpSpPr>
          <a:xfrm>
            <a:off x="7462372" y="2529199"/>
            <a:ext cx="4503516" cy="2284166"/>
            <a:chOff x="6330793" y="3495675"/>
            <a:chExt cx="5130138" cy="178714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C99AA7-6567-4A5E-8D93-2BB07D3F902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F02CAEE-9255-4590-AA87-C5CD4B39EC3D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BE0AA93-1D91-4D76-B5B8-FFF07B3E2BEB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AF11B69-92B2-419D-B54D-B4BB8738F5F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D8ABD7E-980E-4B4D-9A51-4801CDF17E46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1E489B1-8F14-454C-B595-F74015B4628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220308-90E8-4116-9625-61FE0E1B572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 사망 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Player_Dead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캐릭터 사망 처리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이때 부활특성이 존재한다면 사망 처리 취소 및 부활 애니메이션 재생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Player_Resurrection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캐릭터 부활 애니메이션 실행 및 부활 특성 비활성화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Player_Landing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부활 후 착지 애니메이션 재생 및 게임 재게 준비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B44F444-3D43-4DB4-B8C2-363181520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10" b="43897"/>
          <a:stretch/>
        </p:blipFill>
        <p:spPr>
          <a:xfrm>
            <a:off x="4822951" y="1934232"/>
            <a:ext cx="2414764" cy="931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F283E9-EBFE-4E24-B73A-7785B7B99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51"/>
          <a:stretch/>
        </p:blipFill>
        <p:spPr>
          <a:xfrm>
            <a:off x="394987" y="3017444"/>
            <a:ext cx="6879836" cy="22431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33C12CB-7FC3-4BC2-B67D-3AABD929FC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449"/>
          <a:stretch/>
        </p:blipFill>
        <p:spPr>
          <a:xfrm>
            <a:off x="394987" y="5375493"/>
            <a:ext cx="8147513" cy="11385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8450DC-98ED-4E32-8897-751839DD4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877" y="4969348"/>
            <a:ext cx="2904309" cy="1544674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10E94B8B-0CBE-4D2C-A683-BA8111B8531E}"/>
              </a:ext>
            </a:extLst>
          </p:cNvPr>
          <p:cNvSpPr/>
          <p:nvPr/>
        </p:nvSpPr>
        <p:spPr>
          <a:xfrm>
            <a:off x="1094960" y="3011207"/>
            <a:ext cx="724510" cy="16120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EBA8D8-D34D-4047-A4F9-3A477DE6081F}"/>
              </a:ext>
            </a:extLst>
          </p:cNvPr>
          <p:cNvSpPr/>
          <p:nvPr/>
        </p:nvSpPr>
        <p:spPr>
          <a:xfrm>
            <a:off x="5064126" y="2103994"/>
            <a:ext cx="822324" cy="132000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0320739-3064-48D2-B643-C8EE081DA1BC}"/>
              </a:ext>
            </a:extLst>
          </p:cNvPr>
          <p:cNvSpPr/>
          <p:nvPr/>
        </p:nvSpPr>
        <p:spPr>
          <a:xfrm>
            <a:off x="9395474" y="2672262"/>
            <a:ext cx="974870" cy="16142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F608AC5-00E4-4C0E-8182-091AA55D7B5A}"/>
              </a:ext>
            </a:extLst>
          </p:cNvPr>
          <p:cNvSpPr/>
          <p:nvPr/>
        </p:nvSpPr>
        <p:spPr>
          <a:xfrm>
            <a:off x="1183982" y="5396553"/>
            <a:ext cx="1232648" cy="103231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3D98F22-039C-487E-B182-796D42B0DE6F}"/>
              </a:ext>
            </a:extLst>
          </p:cNvPr>
          <p:cNvSpPr/>
          <p:nvPr/>
        </p:nvSpPr>
        <p:spPr>
          <a:xfrm>
            <a:off x="7760561" y="3757439"/>
            <a:ext cx="1551713" cy="179561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BCA0750-4EFE-4A62-A953-D100DBD9EF8B}"/>
              </a:ext>
            </a:extLst>
          </p:cNvPr>
          <p:cNvSpPr/>
          <p:nvPr/>
        </p:nvSpPr>
        <p:spPr>
          <a:xfrm>
            <a:off x="1154239" y="5375493"/>
            <a:ext cx="1279399" cy="179561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DD9AA24-A568-49D0-889B-18608D6446E5}"/>
              </a:ext>
            </a:extLst>
          </p:cNvPr>
          <p:cNvSpPr/>
          <p:nvPr/>
        </p:nvSpPr>
        <p:spPr>
          <a:xfrm>
            <a:off x="5056817" y="2667499"/>
            <a:ext cx="1000874" cy="144757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7AE8FE-A7F8-4C1E-AF34-3E250B94354C}"/>
              </a:ext>
            </a:extLst>
          </p:cNvPr>
          <p:cNvSpPr/>
          <p:nvPr/>
        </p:nvSpPr>
        <p:spPr>
          <a:xfrm>
            <a:off x="7835596" y="4311754"/>
            <a:ext cx="1170291" cy="187374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880FE5C-0EEC-4AD4-9383-2E398DB98A81}"/>
              </a:ext>
            </a:extLst>
          </p:cNvPr>
          <p:cNvSpPr/>
          <p:nvPr/>
        </p:nvSpPr>
        <p:spPr>
          <a:xfrm>
            <a:off x="9474994" y="4969348"/>
            <a:ext cx="945357" cy="159865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2E5FB65-1312-4A14-9E65-60439B847ECD}"/>
              </a:ext>
            </a:extLst>
          </p:cNvPr>
          <p:cNvSpPr/>
          <p:nvPr/>
        </p:nvSpPr>
        <p:spPr>
          <a:xfrm>
            <a:off x="5056817" y="2385416"/>
            <a:ext cx="1286833" cy="143783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76C144-75D7-4A97-A1DF-589DF08ED105}"/>
              </a:ext>
            </a:extLst>
          </p:cNvPr>
          <p:cNvSpPr/>
          <p:nvPr/>
        </p:nvSpPr>
        <p:spPr>
          <a:xfrm>
            <a:off x="4378743" y="422544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1EF7588-D1D6-4A18-9B21-AB6D2A07B48F}"/>
              </a:ext>
            </a:extLst>
          </p:cNvPr>
          <p:cNvCxnSpPr>
            <a:stCxn id="100" idx="0"/>
          </p:cNvCxnSpPr>
          <p:nvPr/>
        </p:nvCxnSpPr>
        <p:spPr>
          <a:xfrm rot="5400000" flipH="1" flipV="1">
            <a:off x="5663298" y="2288746"/>
            <a:ext cx="742141" cy="3131250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4B719EB-528C-473B-ADE5-5746C01323D1}"/>
              </a:ext>
            </a:extLst>
          </p:cNvPr>
          <p:cNvCxnSpPr>
            <a:stCxn id="82" idx="1"/>
            <a:endCxn id="79" idx="0"/>
          </p:cNvCxnSpPr>
          <p:nvPr/>
        </p:nvCxnSpPr>
        <p:spPr>
          <a:xfrm rot="10800000" flipV="1">
            <a:off x="1457216" y="2169993"/>
            <a:ext cx="3606911" cy="84121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F0DC670-B894-4F93-AAF5-163423CB7A5F}"/>
              </a:ext>
            </a:extLst>
          </p:cNvPr>
          <p:cNvCxnSpPr>
            <a:stCxn id="84" idx="0"/>
            <a:endCxn id="79" idx="3"/>
          </p:cNvCxnSpPr>
          <p:nvPr/>
        </p:nvCxnSpPr>
        <p:spPr>
          <a:xfrm rot="16200000" flipH="1" flipV="1">
            <a:off x="5641417" y="-1149685"/>
            <a:ext cx="419546" cy="8063439"/>
          </a:xfrm>
          <a:prstGeom prst="bentConnector4">
            <a:avLst>
              <a:gd name="adj1" fmla="val -54487"/>
              <a:gd name="adj2" fmla="val 3577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CE1555F-D5EE-41E3-87C0-6F9A402D2123}"/>
              </a:ext>
            </a:extLst>
          </p:cNvPr>
          <p:cNvCxnSpPr>
            <a:cxnSpLocks/>
            <a:stCxn id="99" idx="1"/>
            <a:endCxn id="94" idx="3"/>
          </p:cNvCxnSpPr>
          <p:nvPr/>
        </p:nvCxnSpPr>
        <p:spPr>
          <a:xfrm rot="10800000" flipV="1">
            <a:off x="2433639" y="2457308"/>
            <a:ext cx="2623179" cy="3007966"/>
          </a:xfrm>
          <a:prstGeom prst="bentConnector3">
            <a:avLst>
              <a:gd name="adj1" fmla="val 416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D327B31-7F8E-4D69-B83A-B1B64EF9CF35}"/>
              </a:ext>
            </a:extLst>
          </p:cNvPr>
          <p:cNvCxnSpPr>
            <a:stCxn id="86" idx="1"/>
            <a:endCxn id="94" idx="3"/>
          </p:cNvCxnSpPr>
          <p:nvPr/>
        </p:nvCxnSpPr>
        <p:spPr>
          <a:xfrm rot="10800000" flipV="1">
            <a:off x="2433639" y="3847220"/>
            <a:ext cx="5326923" cy="1618054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DB7585-9E2D-4F30-9419-A00669D41AEE}"/>
              </a:ext>
            </a:extLst>
          </p:cNvPr>
          <p:cNvCxnSpPr>
            <a:stCxn id="95" idx="2"/>
            <a:endCxn id="98" idx="1"/>
          </p:cNvCxnSpPr>
          <p:nvPr/>
        </p:nvCxnSpPr>
        <p:spPr>
          <a:xfrm rot="16200000" flipH="1">
            <a:off x="6397612" y="1971898"/>
            <a:ext cx="2237025" cy="39177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E6E09DB-DC8A-447A-8E00-330786E907C8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 rot="16200000" flipH="1">
            <a:off x="8949097" y="3970772"/>
            <a:ext cx="470220" cy="1526931"/>
          </a:xfrm>
          <a:prstGeom prst="bentConnector3">
            <a:avLst>
              <a:gd name="adj1" fmla="val 641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75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플레이어가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조작하게될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캐릭터의 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 등의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Player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D2432C-BC26-45B5-AD1B-E39B89464A1B}"/>
              </a:ext>
            </a:extLst>
          </p:cNvPr>
          <p:cNvGrpSpPr/>
          <p:nvPr/>
        </p:nvGrpSpPr>
        <p:grpSpPr>
          <a:xfrm>
            <a:off x="4595996" y="2403635"/>
            <a:ext cx="3233889" cy="2448290"/>
            <a:chOff x="6330793" y="3495675"/>
            <a:chExt cx="5130138" cy="178714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C99AA7-6567-4A5E-8D93-2BB07D3F902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F02CAEE-9255-4590-AA87-C5CD4B39EC3D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BE0AA93-1D91-4D76-B5B8-FFF07B3E2BEB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AF11B69-92B2-419D-B54D-B4BB8738F5F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D8ABD7E-980E-4B4D-9A51-4801CDF17E46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1E489B1-8F14-454C-B595-F74015B4628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220308-90E8-4116-9625-61FE0E1B572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Resurrection_On_Player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실제 부활 후 게임 재개를 위한 설정을 진행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플레이어가 회복 특성 획득 시 일정 시간이 지나면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Multiple_status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플레이어의 체력 일정 회복 진행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플레이어가 부활 및 피격 직후 추가 피격을 방지하기 위해 일정 시간 무적 처리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Magnet_Range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코인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경험치 보석 아이템 획득 범위 조절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6F8450DC-98ED-4E32-8897-751839DD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7" y="2257656"/>
            <a:ext cx="2904309" cy="1544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51F1B-6719-4CF0-A56A-CFE50FEA1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4057851"/>
            <a:ext cx="4104673" cy="26441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527DB3-C347-4ED7-96ED-4F3DE23E1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762" y="2122578"/>
            <a:ext cx="2374646" cy="1277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BEA077-3516-4110-BEC9-D90460F1E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038" y="5324031"/>
            <a:ext cx="2375030" cy="12124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CF9AAB-B21B-4469-84B5-C32E3D72D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762" y="3446322"/>
            <a:ext cx="3821806" cy="650146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E73D84-5786-48E5-A6A4-757D4534CEBE}"/>
              </a:ext>
            </a:extLst>
          </p:cNvPr>
          <p:cNvSpPr/>
          <p:nvPr/>
        </p:nvSpPr>
        <p:spPr>
          <a:xfrm>
            <a:off x="860320" y="2830617"/>
            <a:ext cx="1447905" cy="14118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3345D7-ED6B-4D74-B6F2-98291EB66BDB}"/>
              </a:ext>
            </a:extLst>
          </p:cNvPr>
          <p:cNvSpPr/>
          <p:nvPr/>
        </p:nvSpPr>
        <p:spPr>
          <a:xfrm>
            <a:off x="1231912" y="4048985"/>
            <a:ext cx="1447905" cy="14118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AA21344-B77E-4715-968A-64E91F0DB088}"/>
              </a:ext>
            </a:extLst>
          </p:cNvPr>
          <p:cNvSpPr/>
          <p:nvPr/>
        </p:nvSpPr>
        <p:spPr>
          <a:xfrm>
            <a:off x="4895299" y="2568928"/>
            <a:ext cx="1820475" cy="163394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EA06D8D-FE98-4EE3-9BB7-407E5BA0C244}"/>
              </a:ext>
            </a:extLst>
          </p:cNvPr>
          <p:cNvSpPr/>
          <p:nvPr/>
        </p:nvSpPr>
        <p:spPr>
          <a:xfrm>
            <a:off x="5355021" y="3291123"/>
            <a:ext cx="1203591" cy="17038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E6269A0-5F70-4CCE-8BFE-D02447D96214}"/>
              </a:ext>
            </a:extLst>
          </p:cNvPr>
          <p:cNvSpPr/>
          <p:nvPr/>
        </p:nvSpPr>
        <p:spPr>
          <a:xfrm>
            <a:off x="8751225" y="3446322"/>
            <a:ext cx="2201637" cy="17038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4F6C83-B386-43E8-A898-1C8C2EA44569}"/>
              </a:ext>
            </a:extLst>
          </p:cNvPr>
          <p:cNvSpPr/>
          <p:nvPr/>
        </p:nvSpPr>
        <p:spPr>
          <a:xfrm>
            <a:off x="8450623" y="2836775"/>
            <a:ext cx="1862478" cy="13681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5CB47E7-B66F-414B-A6E2-002109989A8C}"/>
              </a:ext>
            </a:extLst>
          </p:cNvPr>
          <p:cNvCxnSpPr>
            <a:stCxn id="62" idx="1"/>
            <a:endCxn id="71" idx="0"/>
          </p:cNvCxnSpPr>
          <p:nvPr/>
        </p:nvCxnSpPr>
        <p:spPr>
          <a:xfrm rot="10800000" flipH="1" flipV="1">
            <a:off x="860319" y="2901209"/>
            <a:ext cx="1095545" cy="1147776"/>
          </a:xfrm>
          <a:prstGeom prst="bentConnector4">
            <a:avLst>
              <a:gd name="adj1" fmla="val -20866"/>
              <a:gd name="adj2" fmla="val 6526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A42230E-7E34-47FF-8245-DC151B318B68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2679817" y="2650625"/>
            <a:ext cx="2215482" cy="1468952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62A33CE-BEE7-48A4-B7FB-6193E1D2A678}"/>
              </a:ext>
            </a:extLst>
          </p:cNvPr>
          <p:cNvCxnSpPr>
            <a:stCxn id="74" idx="2"/>
            <a:endCxn id="75" idx="0"/>
          </p:cNvCxnSpPr>
          <p:nvPr/>
        </p:nvCxnSpPr>
        <p:spPr>
          <a:xfrm rot="5400000" flipH="1" flipV="1">
            <a:off x="7896836" y="1506302"/>
            <a:ext cx="15188" cy="3895227"/>
          </a:xfrm>
          <a:prstGeom prst="bentConnector5">
            <a:avLst>
              <a:gd name="adj1" fmla="val -1505136"/>
              <a:gd name="adj2" fmla="val 46229"/>
              <a:gd name="adj3" fmla="val 160513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46B66F28-8AF1-4EFA-BB95-5BEF0729B6B7}"/>
              </a:ext>
            </a:extLst>
          </p:cNvPr>
          <p:cNvCxnSpPr>
            <a:stCxn id="76" idx="3"/>
            <a:endCxn id="75" idx="0"/>
          </p:cNvCxnSpPr>
          <p:nvPr/>
        </p:nvCxnSpPr>
        <p:spPr>
          <a:xfrm flipH="1">
            <a:off x="9852044" y="2905180"/>
            <a:ext cx="461057" cy="541142"/>
          </a:xfrm>
          <a:prstGeom prst="bentConnector4">
            <a:avLst>
              <a:gd name="adj1" fmla="val -49582"/>
              <a:gd name="adj2" fmla="val 5632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DF2DB103-AEB8-4455-9474-A2FBA3D8472D}"/>
              </a:ext>
            </a:extLst>
          </p:cNvPr>
          <p:cNvSpPr/>
          <p:nvPr/>
        </p:nvSpPr>
        <p:spPr>
          <a:xfrm>
            <a:off x="5727110" y="5443663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401D338-FB5F-4E30-B7F3-16406D594B82}"/>
              </a:ext>
            </a:extLst>
          </p:cNvPr>
          <p:cNvCxnSpPr>
            <a:cxnSpLocks/>
            <a:stCxn id="80" idx="0"/>
            <a:endCxn id="96" idx="2"/>
          </p:cNvCxnSpPr>
          <p:nvPr/>
        </p:nvCxnSpPr>
        <p:spPr>
          <a:xfrm rot="16200000" flipV="1">
            <a:off x="4386772" y="4013324"/>
            <a:ext cx="1635431" cy="1225247"/>
          </a:xfrm>
          <a:prstGeom prst="bentConnector4">
            <a:avLst>
              <a:gd name="adj1" fmla="val 22715"/>
              <a:gd name="adj2" fmla="val 1186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>
            <a:extLst>
              <a:ext uri="{FF2B5EF4-FFF2-40B4-BE49-F238E27FC236}">
                <a16:creationId xmlns:a16="http://schemas.microsoft.com/office/drawing/2014/main" id="{E02C9DEF-FB5A-4F95-AEBD-8669F480C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004" y="5300569"/>
            <a:ext cx="4319433" cy="661138"/>
          </a:xfrm>
          <a:prstGeom prst="rect">
            <a:avLst/>
          </a:prstGeom>
        </p:spPr>
      </p:pic>
      <p:sp>
        <p:nvSpPr>
          <p:cNvPr id="96" name="타원 95">
            <a:extLst>
              <a:ext uri="{FF2B5EF4-FFF2-40B4-BE49-F238E27FC236}">
                <a16:creationId xmlns:a16="http://schemas.microsoft.com/office/drawing/2014/main" id="{2314583E-DE99-43AA-8624-DF0DA1188D09}"/>
              </a:ext>
            </a:extLst>
          </p:cNvPr>
          <p:cNvSpPr/>
          <p:nvPr/>
        </p:nvSpPr>
        <p:spPr>
          <a:xfrm>
            <a:off x="4591863" y="3718232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14B9337-F69B-4A72-8EBE-83027FD1B809}"/>
              </a:ext>
            </a:extLst>
          </p:cNvPr>
          <p:cNvSpPr/>
          <p:nvPr/>
        </p:nvSpPr>
        <p:spPr>
          <a:xfrm>
            <a:off x="4859555" y="4377318"/>
            <a:ext cx="1154301" cy="170387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1990126-F837-4B28-B8D9-13A833E88A1C}"/>
              </a:ext>
            </a:extLst>
          </p:cNvPr>
          <p:cNvSpPr/>
          <p:nvPr/>
        </p:nvSpPr>
        <p:spPr>
          <a:xfrm>
            <a:off x="8149105" y="5300570"/>
            <a:ext cx="1661645" cy="143094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EA5ED10-4368-4DC5-B8EA-0E006E04E113}"/>
              </a:ext>
            </a:extLst>
          </p:cNvPr>
          <p:cNvCxnSpPr>
            <a:stCxn id="102" idx="1"/>
            <a:endCxn id="103" idx="0"/>
          </p:cNvCxnSpPr>
          <p:nvPr/>
        </p:nvCxnSpPr>
        <p:spPr>
          <a:xfrm rot="10800000" flipH="1" flipV="1">
            <a:off x="4859554" y="4462512"/>
            <a:ext cx="4120373" cy="838058"/>
          </a:xfrm>
          <a:prstGeom prst="bentConnector4">
            <a:avLst>
              <a:gd name="adj1" fmla="val -5548"/>
              <a:gd name="adj2" fmla="val 550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39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플레이어가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조작하게될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캐릭터의 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 등의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Player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D2432C-BC26-45B5-AD1B-E39B89464A1B}"/>
              </a:ext>
            </a:extLst>
          </p:cNvPr>
          <p:cNvGrpSpPr/>
          <p:nvPr/>
        </p:nvGrpSpPr>
        <p:grpSpPr>
          <a:xfrm>
            <a:off x="409574" y="5506340"/>
            <a:ext cx="3565119" cy="638876"/>
            <a:chOff x="6330793" y="3495675"/>
            <a:chExt cx="5130138" cy="178714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C99AA7-6567-4A5E-8D93-2BB07D3F902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F02CAEE-9255-4590-AA87-C5CD4B39EC3D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BE0AA93-1D91-4D76-B5B8-FFF07B3E2BEB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AF11B69-92B2-419D-B54D-B4BB8738F5F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D8ABD7E-980E-4B4D-9A51-4801CDF17E46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1E489B1-8F14-454C-B595-F74015B4628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220308-90E8-4116-9625-61FE0E1B572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On_Damage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플레이어가 피격 당할 시 체력 감소 및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코루틴으로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OnDamage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실행해 피격 효과 실행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1A6CBAA-A165-4312-8A13-66B9BD21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62295"/>
            <a:ext cx="3565119" cy="28439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559EC3-CF35-419C-8059-200830FC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20" y="2242781"/>
            <a:ext cx="3419017" cy="28830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2539D0-92AB-4523-B5AB-165AF5FC8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097" y="2239370"/>
            <a:ext cx="4133045" cy="2668381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7192A35C-5A2A-4506-957D-6F16DE6826EB}"/>
              </a:ext>
            </a:extLst>
          </p:cNvPr>
          <p:cNvGrpSpPr/>
          <p:nvPr/>
        </p:nvGrpSpPr>
        <p:grpSpPr>
          <a:xfrm>
            <a:off x="7765964" y="5237293"/>
            <a:ext cx="3961178" cy="1062472"/>
            <a:chOff x="6330793" y="3495675"/>
            <a:chExt cx="5130138" cy="17871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713CA0E-A69A-4C03-844C-7A7E254ED396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FFD698B-12E3-4D75-BEF6-AB4733570904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7E78BA5-FE02-4573-BFC2-5558A410BECC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436DA86-8C03-4F55-8EAB-103920E67475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59BB6A1-F372-4A0C-AD13-7B1B03591BA5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1DA5DD4-CE1C-41DD-8F16-BAB71EC7924C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5B8EAD0-5FDF-4E36-A430-179AA375F67B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Dead_On_Player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플레이어의 사망 처리 진행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 및 특성 비활성화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</a:p>
            <a:p>
              <a:pPr algn="ctr"/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Bgm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일시 정지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사망 사운드 재생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사망 처리 및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콜라이더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비활성화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8FE51D4-2FBB-4F31-B3ED-D25CEFF1BF51}"/>
              </a:ext>
            </a:extLst>
          </p:cNvPr>
          <p:cNvGrpSpPr/>
          <p:nvPr/>
        </p:nvGrpSpPr>
        <p:grpSpPr>
          <a:xfrm>
            <a:off x="4103392" y="5501681"/>
            <a:ext cx="3401275" cy="638876"/>
            <a:chOff x="6330793" y="3495675"/>
            <a:chExt cx="5130138" cy="178714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793C4A5-605D-4EB0-B460-64B46D00D926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CDC16B5-A368-49B7-9D84-E79D343B71E5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F28BB2E-00EE-4280-A247-0FBEE1888B04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D50E6E6B-7D43-4A94-8AC0-41AE0FB98176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51996B5-6EF5-496A-8EAB-75F6F6B1BEDC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3703030-316F-4CB9-801B-E0D5FA8E8E7F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41DCFBA-64BC-4797-B6EA-106F0CF941A1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OnDamage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피격 효과를 시각적으로 표현하기 위해 캐릭터의 스킨 컬러를 변경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04296EA-F94E-4C5E-91F1-BAE4319E73DA}"/>
              </a:ext>
            </a:extLst>
          </p:cNvPr>
          <p:cNvSpPr/>
          <p:nvPr/>
        </p:nvSpPr>
        <p:spPr>
          <a:xfrm>
            <a:off x="1115404" y="2262295"/>
            <a:ext cx="1230921" cy="14118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7D924C0-3136-461E-8F5D-842658279127}"/>
              </a:ext>
            </a:extLst>
          </p:cNvPr>
          <p:cNvSpPr/>
          <p:nvPr/>
        </p:nvSpPr>
        <p:spPr>
          <a:xfrm>
            <a:off x="686922" y="5560810"/>
            <a:ext cx="937091" cy="15348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A196A7-8F2F-4CE3-9098-6D64EDE09715}"/>
              </a:ext>
            </a:extLst>
          </p:cNvPr>
          <p:cNvSpPr/>
          <p:nvPr/>
        </p:nvSpPr>
        <p:spPr>
          <a:xfrm>
            <a:off x="1104512" y="3405578"/>
            <a:ext cx="1574394" cy="13681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7F1F0D8-0A1D-47A9-8479-0DA58B034809}"/>
              </a:ext>
            </a:extLst>
          </p:cNvPr>
          <p:cNvSpPr/>
          <p:nvPr/>
        </p:nvSpPr>
        <p:spPr>
          <a:xfrm>
            <a:off x="4774998" y="2254707"/>
            <a:ext cx="597102" cy="13681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CB6147-7F45-45B6-9361-2774937B6C5A}"/>
              </a:ext>
            </a:extLst>
          </p:cNvPr>
          <p:cNvSpPr/>
          <p:nvPr/>
        </p:nvSpPr>
        <p:spPr>
          <a:xfrm>
            <a:off x="4369310" y="5553657"/>
            <a:ext cx="831340" cy="16064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D68B15-8322-4180-A5E6-9EC18BAB12B5}"/>
              </a:ext>
            </a:extLst>
          </p:cNvPr>
          <p:cNvSpPr/>
          <p:nvPr/>
        </p:nvSpPr>
        <p:spPr>
          <a:xfrm>
            <a:off x="1115404" y="4544489"/>
            <a:ext cx="977715" cy="136810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1F3836-EB1D-4D3F-96DE-BB53A52313C1}"/>
              </a:ext>
            </a:extLst>
          </p:cNvPr>
          <p:cNvSpPr/>
          <p:nvPr/>
        </p:nvSpPr>
        <p:spPr>
          <a:xfrm>
            <a:off x="8387741" y="2238631"/>
            <a:ext cx="977715" cy="136810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3F01E93-099E-400E-B2D9-2D8F536B17E7}"/>
              </a:ext>
            </a:extLst>
          </p:cNvPr>
          <p:cNvSpPr/>
          <p:nvPr/>
        </p:nvSpPr>
        <p:spPr>
          <a:xfrm>
            <a:off x="8716242" y="5308383"/>
            <a:ext cx="1232621" cy="163730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FD8786A-3C6E-466D-8429-826FA161C57F}"/>
              </a:ext>
            </a:extLst>
          </p:cNvPr>
          <p:cNvCxnSpPr>
            <a:stCxn id="86" idx="1"/>
            <a:endCxn id="87" idx="1"/>
          </p:cNvCxnSpPr>
          <p:nvPr/>
        </p:nvCxnSpPr>
        <p:spPr>
          <a:xfrm rot="10800000" flipV="1">
            <a:off x="686922" y="2332886"/>
            <a:ext cx="428482" cy="3304667"/>
          </a:xfrm>
          <a:prstGeom prst="bentConnector3">
            <a:avLst>
              <a:gd name="adj1" fmla="val 18819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879139B-1D02-46BD-8732-B8BCB1B9F3EB}"/>
              </a:ext>
            </a:extLst>
          </p:cNvPr>
          <p:cNvCxnSpPr>
            <a:cxnSpLocks/>
            <a:stCxn id="90" idx="0"/>
          </p:cNvCxnSpPr>
          <p:nvPr/>
        </p:nvCxnSpPr>
        <p:spPr>
          <a:xfrm rot="16200000" flipH="1" flipV="1">
            <a:off x="3017577" y="3578005"/>
            <a:ext cx="3379270" cy="732674"/>
          </a:xfrm>
          <a:prstGeom prst="bentConnector3">
            <a:avLst>
              <a:gd name="adj1" fmla="val -234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6D51042E-43C5-4EAD-A74D-CAD22A7F868B}"/>
              </a:ext>
            </a:extLst>
          </p:cNvPr>
          <p:cNvCxnSpPr>
            <a:cxnSpLocks/>
            <a:stCxn id="89" idx="3"/>
            <a:endCxn id="91" idx="1"/>
          </p:cNvCxnSpPr>
          <p:nvPr/>
        </p:nvCxnSpPr>
        <p:spPr>
          <a:xfrm>
            <a:off x="2678906" y="3473983"/>
            <a:ext cx="1690404" cy="2159994"/>
          </a:xfrm>
          <a:prstGeom prst="bentConnector3">
            <a:avLst>
              <a:gd name="adj1" fmla="val 7207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E73DB052-B913-4501-928A-50158F4A0CF5}"/>
              </a:ext>
            </a:extLst>
          </p:cNvPr>
          <p:cNvCxnSpPr>
            <a:stCxn id="94" idx="1"/>
            <a:endCxn id="93" idx="0"/>
          </p:cNvCxnSpPr>
          <p:nvPr/>
        </p:nvCxnSpPr>
        <p:spPr>
          <a:xfrm rot="10800000" flipH="1">
            <a:off x="8716241" y="2238632"/>
            <a:ext cx="160357" cy="3151617"/>
          </a:xfrm>
          <a:prstGeom prst="bentConnector4">
            <a:avLst>
              <a:gd name="adj1" fmla="val -708169"/>
              <a:gd name="adj2" fmla="val 103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042DC10D-E471-4378-AC8A-144E2A03CE4E}"/>
              </a:ext>
            </a:extLst>
          </p:cNvPr>
          <p:cNvCxnSpPr>
            <a:stCxn id="92" idx="3"/>
            <a:endCxn id="93" idx="2"/>
          </p:cNvCxnSpPr>
          <p:nvPr/>
        </p:nvCxnSpPr>
        <p:spPr>
          <a:xfrm flipV="1">
            <a:off x="2093119" y="2375441"/>
            <a:ext cx="6783480" cy="22374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47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일반 몬스터인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슬라임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아이템 드랍 등 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Slime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0F689-9A24-4133-89F8-6D3F4784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396767"/>
            <a:ext cx="3888037" cy="238142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154F92-5A19-4679-99C2-A1CA289B91FE}"/>
              </a:ext>
            </a:extLst>
          </p:cNvPr>
          <p:cNvGrpSpPr/>
          <p:nvPr/>
        </p:nvGrpSpPr>
        <p:grpSpPr>
          <a:xfrm>
            <a:off x="4534755" y="2384614"/>
            <a:ext cx="3926092" cy="2118200"/>
            <a:chOff x="6330793" y="3495675"/>
            <a:chExt cx="5130138" cy="17871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28E6F16-C48C-407E-A306-4DC61868A16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70E1992-7A0E-4634-A5A9-1B68FDFC349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FF895DF-CC9D-44D2-89C7-47BBDE75BC5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559F1E-8C33-406B-84FB-5D1A0C2A1DD4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4C0634A-3AD3-4A7C-B86D-169E1DB3DC1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62C074B-305B-4AF1-BE4B-75378DADB23C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82B4C4-DB65-4F96-928D-0963EA80461E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Awkae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에서 피격 시 효과를 위해 몬스터의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SkinMesh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저장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‘Update’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에서 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 종료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일시정지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사망 시 애니메이션 및 부가 액션 중지를 위해 사전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return.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Stop_Animation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Resume_Animation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애니메이션 동작과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NevMeshAgent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속력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및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Rigidbody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조작으로 정지 및 재개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93788A1-F50A-4DBC-BEDF-5679AB80E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624"/>
          <a:stretch/>
        </p:blipFill>
        <p:spPr>
          <a:xfrm>
            <a:off x="409574" y="5057229"/>
            <a:ext cx="4206007" cy="1293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09E8A8-1E3B-4521-B86B-89873889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547" y="4927975"/>
            <a:ext cx="3498081" cy="10273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EE0DC2-400D-40C9-B17F-EF4EA9EED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7752" y="4923697"/>
            <a:ext cx="3605448" cy="125890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1EE468-5055-4167-90BF-62DE10EF811E}"/>
              </a:ext>
            </a:extLst>
          </p:cNvPr>
          <p:cNvSpPr/>
          <p:nvPr/>
        </p:nvSpPr>
        <p:spPr>
          <a:xfrm>
            <a:off x="891061" y="5611812"/>
            <a:ext cx="991527" cy="15454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8DB90E-1777-4599-9E20-786AECB5D17B}"/>
              </a:ext>
            </a:extLst>
          </p:cNvPr>
          <p:cNvSpPr/>
          <p:nvPr/>
        </p:nvSpPr>
        <p:spPr>
          <a:xfrm>
            <a:off x="891061" y="6166396"/>
            <a:ext cx="1103772" cy="145463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BAF074-BC63-4FF7-BDE6-206925C045D3}"/>
              </a:ext>
            </a:extLst>
          </p:cNvPr>
          <p:cNvSpPr/>
          <p:nvPr/>
        </p:nvSpPr>
        <p:spPr>
          <a:xfrm>
            <a:off x="4886287" y="3800364"/>
            <a:ext cx="1191223" cy="15774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22F063-1D52-45F9-9C7E-59ED08A01C69}"/>
              </a:ext>
            </a:extLst>
          </p:cNvPr>
          <p:cNvSpPr/>
          <p:nvPr/>
        </p:nvSpPr>
        <p:spPr>
          <a:xfrm>
            <a:off x="5539693" y="4923696"/>
            <a:ext cx="1007092" cy="17210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A897F8-2A0A-40D6-B67B-00CD611D0326}"/>
              </a:ext>
            </a:extLst>
          </p:cNvPr>
          <p:cNvSpPr/>
          <p:nvPr/>
        </p:nvSpPr>
        <p:spPr>
          <a:xfrm>
            <a:off x="6494310" y="3796609"/>
            <a:ext cx="1464388" cy="157742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8C73C7-B0B3-4994-BBA1-82B42CA23CF3}"/>
              </a:ext>
            </a:extLst>
          </p:cNvPr>
          <p:cNvSpPr/>
          <p:nvPr/>
        </p:nvSpPr>
        <p:spPr>
          <a:xfrm>
            <a:off x="9114436" y="4938061"/>
            <a:ext cx="1095187" cy="157742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B54A32-8117-45E7-812A-7A895FC6BBB0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 flipV="1">
            <a:off x="1882588" y="5009750"/>
            <a:ext cx="3657105" cy="67933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93B9366-0390-4B54-884E-A6654CB4359F}"/>
              </a:ext>
            </a:extLst>
          </p:cNvPr>
          <p:cNvCxnSpPr>
            <a:stCxn id="48" idx="1"/>
            <a:endCxn id="49" idx="0"/>
          </p:cNvCxnSpPr>
          <p:nvPr/>
        </p:nvCxnSpPr>
        <p:spPr>
          <a:xfrm rot="10800000" flipH="1" flipV="1">
            <a:off x="4886287" y="3879234"/>
            <a:ext cx="1156952" cy="1044461"/>
          </a:xfrm>
          <a:prstGeom prst="bentConnector4">
            <a:avLst>
              <a:gd name="adj1" fmla="val -19759"/>
              <a:gd name="adj2" fmla="val 5377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CB12B2-9A09-44C2-9C6D-E04D852FCDBD}"/>
              </a:ext>
            </a:extLst>
          </p:cNvPr>
          <p:cNvCxnSpPr>
            <a:endCxn id="51" idx="2"/>
          </p:cNvCxnSpPr>
          <p:nvPr/>
        </p:nvCxnSpPr>
        <p:spPr>
          <a:xfrm flipV="1">
            <a:off x="1921892" y="5095803"/>
            <a:ext cx="7740138" cy="1086803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B2C8D18-B850-41FD-8F13-E2D668861FD4}"/>
              </a:ext>
            </a:extLst>
          </p:cNvPr>
          <p:cNvCxnSpPr>
            <a:stCxn id="50" idx="0"/>
            <a:endCxn id="51" idx="0"/>
          </p:cNvCxnSpPr>
          <p:nvPr/>
        </p:nvCxnSpPr>
        <p:spPr>
          <a:xfrm rot="16200000" flipH="1">
            <a:off x="7873541" y="3149572"/>
            <a:ext cx="1141452" cy="2435526"/>
          </a:xfrm>
          <a:prstGeom prst="bentConnector3">
            <a:avLst>
              <a:gd name="adj1" fmla="val -2002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19C0C9E0-4865-42BA-846D-45D05517452E}"/>
              </a:ext>
            </a:extLst>
          </p:cNvPr>
          <p:cNvSpPr/>
          <p:nvPr/>
        </p:nvSpPr>
        <p:spPr>
          <a:xfrm>
            <a:off x="3577339" y="3979712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FD76B3E-6F3A-450D-90D0-D18CD5C0EB01}"/>
              </a:ext>
            </a:extLst>
          </p:cNvPr>
          <p:cNvCxnSpPr>
            <a:stCxn id="56" idx="6"/>
            <a:endCxn id="41" idx="0"/>
          </p:cNvCxnSpPr>
          <p:nvPr/>
        </p:nvCxnSpPr>
        <p:spPr>
          <a:xfrm flipV="1">
            <a:off x="3757339" y="2384614"/>
            <a:ext cx="2740462" cy="1685098"/>
          </a:xfrm>
          <a:prstGeom prst="bentConnector4">
            <a:avLst>
              <a:gd name="adj1" fmla="val 21381"/>
              <a:gd name="adj2" fmla="val 11090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82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일반 몬스터인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슬라임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아이템 드랍 등 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Slime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154F92-5A19-4679-99C2-A1CA289B91FE}"/>
              </a:ext>
            </a:extLst>
          </p:cNvPr>
          <p:cNvGrpSpPr/>
          <p:nvPr/>
        </p:nvGrpSpPr>
        <p:grpSpPr>
          <a:xfrm>
            <a:off x="2393741" y="5141717"/>
            <a:ext cx="4131028" cy="1257490"/>
            <a:chOff x="6330793" y="3495675"/>
            <a:chExt cx="5130138" cy="17871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28E6F16-C48C-407E-A306-4DC61868A16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70E1992-7A0E-4634-A5A9-1B68FDFC349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FF895DF-CC9D-44D2-89C7-47BBDE75BC5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559F1E-8C33-406B-84FB-5D1A0C2A1DD4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4C0634A-3AD3-4A7C-B86D-169E1DB3DC1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62C074B-305B-4AF1-BE4B-75378DADB23C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82B4C4-DB65-4F96-928D-0963EA80461E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FreezeRotation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혹여 오브젝트가 튀는 것을 방지하기 위해 속력 및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각속력을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으로 초기화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‘Move’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NevMeshAgent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조작해 타겟을 플레이어의 캐릭터로 설정하여 계속해서 추적하도록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몬스터의 이동을 위해 미리 필드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Bake)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93788A1-F50A-4DBC-BEDF-5679AB80E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83" r="69028" b="2648"/>
          <a:stretch/>
        </p:blipFill>
        <p:spPr>
          <a:xfrm>
            <a:off x="2372877" y="2318673"/>
            <a:ext cx="1302685" cy="4743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0D6910-5DE5-4750-8A7C-C8C84315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665" y="2308839"/>
            <a:ext cx="2513998" cy="11457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70D050-ED7A-47D9-901D-86FEB3692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39" y="3634104"/>
            <a:ext cx="3191320" cy="136226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CABF33-2D14-47AA-8F52-885A5272AA2C}"/>
              </a:ext>
            </a:extLst>
          </p:cNvPr>
          <p:cNvSpPr/>
          <p:nvPr/>
        </p:nvSpPr>
        <p:spPr>
          <a:xfrm>
            <a:off x="2623012" y="2423716"/>
            <a:ext cx="988898" cy="14118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1757B06-E72D-4257-8558-3260D4947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40" y="2244953"/>
            <a:ext cx="3740493" cy="2913647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A2A833B2-A910-40F9-BB3D-D753A86B1D28}"/>
              </a:ext>
            </a:extLst>
          </p:cNvPr>
          <p:cNvSpPr/>
          <p:nvPr/>
        </p:nvSpPr>
        <p:spPr>
          <a:xfrm>
            <a:off x="7934714" y="4883363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83BBF05-7FC8-46EC-A212-3B04C0DA7862}"/>
              </a:ext>
            </a:extLst>
          </p:cNvPr>
          <p:cNvCxnSpPr>
            <a:stCxn id="41" idx="2"/>
            <a:endCxn id="47" idx="4"/>
          </p:cNvCxnSpPr>
          <p:nvPr/>
        </p:nvCxnSpPr>
        <p:spPr>
          <a:xfrm rot="5400000" flipH="1" flipV="1">
            <a:off x="5574062" y="3948555"/>
            <a:ext cx="1335844" cy="3565459"/>
          </a:xfrm>
          <a:prstGeom prst="bentConnector3">
            <a:avLst>
              <a:gd name="adj1" fmla="val -1711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71EA41-ADD0-422C-934E-BCEB951146D6}"/>
              </a:ext>
            </a:extLst>
          </p:cNvPr>
          <p:cNvSpPr/>
          <p:nvPr/>
        </p:nvSpPr>
        <p:spPr>
          <a:xfrm>
            <a:off x="4505646" y="2298515"/>
            <a:ext cx="964194" cy="14118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D19F00F-D715-4F5A-AEAE-DD0B7CF506CD}"/>
              </a:ext>
            </a:extLst>
          </p:cNvPr>
          <p:cNvSpPr/>
          <p:nvPr/>
        </p:nvSpPr>
        <p:spPr>
          <a:xfrm>
            <a:off x="2670880" y="5223308"/>
            <a:ext cx="1202994" cy="17559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363530-D89C-43C2-92C1-A62927D43456}"/>
              </a:ext>
            </a:extLst>
          </p:cNvPr>
          <p:cNvSpPr/>
          <p:nvPr/>
        </p:nvSpPr>
        <p:spPr>
          <a:xfrm>
            <a:off x="3272125" y="3634103"/>
            <a:ext cx="437863" cy="188582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E1C8832-D4FC-4A33-A9D4-B3B82CE45DFF}"/>
              </a:ext>
            </a:extLst>
          </p:cNvPr>
          <p:cNvSpPr/>
          <p:nvPr/>
        </p:nvSpPr>
        <p:spPr>
          <a:xfrm>
            <a:off x="2623013" y="2564899"/>
            <a:ext cx="394032" cy="141183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19C8BF6-EBCA-4F27-B7C1-C1ED70C42AED}"/>
              </a:ext>
            </a:extLst>
          </p:cNvPr>
          <p:cNvSpPr/>
          <p:nvPr/>
        </p:nvSpPr>
        <p:spPr>
          <a:xfrm>
            <a:off x="2722478" y="5776694"/>
            <a:ext cx="465221" cy="175596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D060B221-02C5-412D-850F-603DA614AFC0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 flipV="1">
            <a:off x="3611910" y="2369107"/>
            <a:ext cx="893736" cy="125201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0A5555DD-3F1C-4AD7-AA69-F81B54AA8D92}"/>
              </a:ext>
            </a:extLst>
          </p:cNvPr>
          <p:cNvCxnSpPr>
            <a:stCxn id="52" idx="2"/>
            <a:endCxn id="51" idx="0"/>
          </p:cNvCxnSpPr>
          <p:nvPr/>
        </p:nvCxnSpPr>
        <p:spPr>
          <a:xfrm rot="16200000" flipH="1">
            <a:off x="2691533" y="2834578"/>
            <a:ext cx="928021" cy="671028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CDF51C9-2960-4421-9696-FF35D2DD70FC}"/>
              </a:ext>
            </a:extLst>
          </p:cNvPr>
          <p:cNvCxnSpPr>
            <a:endCxn id="49" idx="2"/>
          </p:cNvCxnSpPr>
          <p:nvPr/>
        </p:nvCxnSpPr>
        <p:spPr>
          <a:xfrm rot="5400000" flipH="1" flipV="1">
            <a:off x="2470099" y="2812532"/>
            <a:ext cx="2890477" cy="2144811"/>
          </a:xfrm>
          <a:prstGeom prst="bentConnector3">
            <a:avLst>
              <a:gd name="adj1" fmla="val 937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61B0EC6-3254-45BA-ADDF-772F3AECF0BC}"/>
              </a:ext>
            </a:extLst>
          </p:cNvPr>
          <p:cNvCxnSpPr>
            <a:stCxn id="51" idx="1"/>
            <a:endCxn id="53" idx="1"/>
          </p:cNvCxnSpPr>
          <p:nvPr/>
        </p:nvCxnSpPr>
        <p:spPr>
          <a:xfrm rot="10800000" flipV="1">
            <a:off x="2722479" y="3728394"/>
            <a:ext cx="549647" cy="2136098"/>
          </a:xfrm>
          <a:prstGeom prst="bentConnector3">
            <a:avLst>
              <a:gd name="adj1" fmla="val 17910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76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일반 몬스터인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슬라임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아이템 드랍 등 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Slime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154F92-5A19-4679-99C2-A1CA289B91FE}"/>
              </a:ext>
            </a:extLst>
          </p:cNvPr>
          <p:cNvGrpSpPr/>
          <p:nvPr/>
        </p:nvGrpSpPr>
        <p:grpSpPr>
          <a:xfrm>
            <a:off x="6037263" y="4163897"/>
            <a:ext cx="4521070" cy="1912467"/>
            <a:chOff x="6330793" y="3495675"/>
            <a:chExt cx="5130138" cy="17871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28E6F16-C48C-407E-A306-4DC61868A16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70E1992-7A0E-4634-A5A9-1B68FDFC349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FF895DF-CC9D-44D2-89C7-47BBDE75BC5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559F1E-8C33-406B-84FB-5D1A0C2A1DD4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4C0634A-3AD3-4A7C-B86D-169E1DB3DC1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62C074B-305B-4AF1-BE4B-75378DADB23C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82B4C4-DB65-4F96-928D-0963EA80461E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애니메이션에 이벤트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추가하여 이펙트 소환 함수 및 소환 및 사망 시 처리 함수 등록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Spawn_Effect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’,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Death_Effect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이펙트 또한 오브젝트 풀링으로 관리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소리 및 이펙트 소환 위치를 몬스터의 위치에 자리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‘Birth’, ‘Death’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소환 후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NevMeshAgent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조작 및 이후 애니메이션 연결을 위한 조작 및 사망 처리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4EBA1984-8E54-4FA0-82CD-ED30099F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48" y="2655905"/>
            <a:ext cx="2498965" cy="62081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9AC16E5-574E-4546-BB81-46017E88F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41" y="3399467"/>
            <a:ext cx="2654635" cy="5543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4126162-BCBD-4792-BBA4-9CE148171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16" y="4465476"/>
            <a:ext cx="3703443" cy="8416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23F808A-718D-4390-9927-06DCB72B4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153" y="2646903"/>
            <a:ext cx="1726144" cy="7852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83F264-2075-4F8B-B2E0-F02831E5B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51" y="5388768"/>
            <a:ext cx="3945873" cy="902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A6D99D-8213-4DF5-AE10-D8B9B8F30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0708" y="2739002"/>
            <a:ext cx="1947983" cy="6216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D8924E-0BBC-4DD0-8AF6-E75B82371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87" y="2365094"/>
            <a:ext cx="1295400" cy="1295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2D25D6-0681-411F-AF16-BA9C78467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02" y="2173551"/>
            <a:ext cx="1238250" cy="1752600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CBA341D5-514D-4195-862C-608EF3E3BBE0}"/>
              </a:ext>
            </a:extLst>
          </p:cNvPr>
          <p:cNvSpPr/>
          <p:nvPr/>
        </p:nvSpPr>
        <p:spPr>
          <a:xfrm>
            <a:off x="2956493" y="326254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40A2833-C89B-4EA2-9A0F-D074A601CD22}"/>
              </a:ext>
            </a:extLst>
          </p:cNvPr>
          <p:cNvCxnSpPr>
            <a:stCxn id="59" idx="6"/>
          </p:cNvCxnSpPr>
          <p:nvPr/>
        </p:nvCxnSpPr>
        <p:spPr>
          <a:xfrm>
            <a:off x="3136493" y="3352546"/>
            <a:ext cx="2993667" cy="1112930"/>
          </a:xfrm>
          <a:prstGeom prst="bentConnector3">
            <a:avLst>
              <a:gd name="adj1" fmla="val 4071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E0DAEC5-E2F4-4242-ACA6-E290A85E5E6A}"/>
              </a:ext>
            </a:extLst>
          </p:cNvPr>
          <p:cNvSpPr/>
          <p:nvPr/>
        </p:nvSpPr>
        <p:spPr>
          <a:xfrm>
            <a:off x="1191659" y="4463873"/>
            <a:ext cx="846691" cy="14305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1D32C9F-4E5A-405C-BC6A-53101F597AA3}"/>
              </a:ext>
            </a:extLst>
          </p:cNvPr>
          <p:cNvSpPr/>
          <p:nvPr/>
        </p:nvSpPr>
        <p:spPr>
          <a:xfrm>
            <a:off x="1210321" y="5394773"/>
            <a:ext cx="846691" cy="14305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F97F2D-65EE-486D-A5B5-4C3D1153B3AE}"/>
              </a:ext>
            </a:extLst>
          </p:cNvPr>
          <p:cNvSpPr/>
          <p:nvPr/>
        </p:nvSpPr>
        <p:spPr>
          <a:xfrm>
            <a:off x="6421582" y="4816207"/>
            <a:ext cx="1071418" cy="190768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AE5ECB-D42C-4DC4-8E1C-DDE627A75E52}"/>
              </a:ext>
            </a:extLst>
          </p:cNvPr>
          <p:cNvSpPr/>
          <p:nvPr/>
        </p:nvSpPr>
        <p:spPr>
          <a:xfrm>
            <a:off x="7776513" y="4824135"/>
            <a:ext cx="1037287" cy="182840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9CD998C-7398-4B38-ADAD-FC7B3DDD2242}"/>
              </a:ext>
            </a:extLst>
          </p:cNvPr>
          <p:cNvSpPr/>
          <p:nvPr/>
        </p:nvSpPr>
        <p:spPr>
          <a:xfrm>
            <a:off x="6850206" y="2644711"/>
            <a:ext cx="417369" cy="14611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5C2250-B063-41E9-982B-45733C547B6C}"/>
              </a:ext>
            </a:extLst>
          </p:cNvPr>
          <p:cNvSpPr/>
          <p:nvPr/>
        </p:nvSpPr>
        <p:spPr>
          <a:xfrm>
            <a:off x="10654871" y="2739002"/>
            <a:ext cx="417369" cy="14611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C93AC92-A0E1-4D0B-8EC3-7A3AC61FA2F2}"/>
              </a:ext>
            </a:extLst>
          </p:cNvPr>
          <p:cNvSpPr/>
          <p:nvPr/>
        </p:nvSpPr>
        <p:spPr>
          <a:xfrm>
            <a:off x="6405493" y="5573822"/>
            <a:ext cx="444713" cy="14611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EA534C-D543-4B34-937E-A297E3D2DB08}"/>
              </a:ext>
            </a:extLst>
          </p:cNvPr>
          <p:cNvSpPr/>
          <p:nvPr/>
        </p:nvSpPr>
        <p:spPr>
          <a:xfrm>
            <a:off x="7131775" y="5564512"/>
            <a:ext cx="535706" cy="155423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4DC7405-6268-40F1-9A34-442610EBDA61}"/>
              </a:ext>
            </a:extLst>
          </p:cNvPr>
          <p:cNvCxnSpPr>
            <a:stCxn id="67" idx="0"/>
            <a:endCxn id="69" idx="0"/>
          </p:cNvCxnSpPr>
          <p:nvPr/>
        </p:nvCxnSpPr>
        <p:spPr>
          <a:xfrm rot="16200000" flipH="1">
            <a:off x="7622260" y="4151238"/>
            <a:ext cx="7928" cy="1337866"/>
          </a:xfrm>
          <a:prstGeom prst="bentConnector3">
            <a:avLst>
              <a:gd name="adj1" fmla="val -120143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8332279B-51FC-41B3-AC51-E88635ADF8C9}"/>
              </a:ext>
            </a:extLst>
          </p:cNvPr>
          <p:cNvCxnSpPr>
            <a:stCxn id="63" idx="3"/>
            <a:endCxn id="65" idx="3"/>
          </p:cNvCxnSpPr>
          <p:nvPr/>
        </p:nvCxnSpPr>
        <p:spPr>
          <a:xfrm>
            <a:off x="2038350" y="4535399"/>
            <a:ext cx="18662" cy="930900"/>
          </a:xfrm>
          <a:prstGeom prst="bentConnector3">
            <a:avLst>
              <a:gd name="adj1" fmla="val 132494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03DDCF08-FE9D-431D-8225-A89406FC86A7}"/>
              </a:ext>
            </a:extLst>
          </p:cNvPr>
          <p:cNvCxnSpPr>
            <a:cxnSpLocks/>
          </p:cNvCxnSpPr>
          <p:nvPr/>
        </p:nvCxnSpPr>
        <p:spPr>
          <a:xfrm flipV="1">
            <a:off x="2257764" y="4719435"/>
            <a:ext cx="4699527" cy="287542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23EE3CB-9552-4D6E-BECA-9F7B255E011A}"/>
              </a:ext>
            </a:extLst>
          </p:cNvPr>
          <p:cNvCxnSpPr>
            <a:cxnSpLocks/>
            <a:stCxn id="71" idx="2"/>
            <a:endCxn id="72" idx="2"/>
          </p:cNvCxnSpPr>
          <p:nvPr/>
        </p:nvCxnSpPr>
        <p:spPr>
          <a:xfrm rot="16200000" flipH="1">
            <a:off x="8914078" y="935637"/>
            <a:ext cx="94291" cy="3804665"/>
          </a:xfrm>
          <a:prstGeom prst="bentConnector3">
            <a:avLst>
              <a:gd name="adj1" fmla="val 11981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3F90E786-9C90-4AAF-8C61-15F3CA80342C}"/>
              </a:ext>
            </a:extLst>
          </p:cNvPr>
          <p:cNvCxnSpPr>
            <a:cxnSpLocks/>
            <a:stCxn id="74" idx="0"/>
            <a:endCxn id="75" idx="0"/>
          </p:cNvCxnSpPr>
          <p:nvPr/>
        </p:nvCxnSpPr>
        <p:spPr>
          <a:xfrm rot="5400000" flipH="1" flipV="1">
            <a:off x="7009084" y="5183278"/>
            <a:ext cx="9310" cy="771778"/>
          </a:xfrm>
          <a:prstGeom prst="bentConnector3">
            <a:avLst>
              <a:gd name="adj1" fmla="val 1399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C581705B-D3D9-46D9-A2D4-7B999F723A35}"/>
              </a:ext>
            </a:extLst>
          </p:cNvPr>
          <p:cNvCxnSpPr>
            <a:cxnSpLocks/>
            <a:stCxn id="75" idx="0"/>
            <a:endCxn id="72" idx="2"/>
          </p:cNvCxnSpPr>
          <p:nvPr/>
        </p:nvCxnSpPr>
        <p:spPr>
          <a:xfrm rot="5400000" flipH="1" flipV="1">
            <a:off x="7791894" y="2492850"/>
            <a:ext cx="2679396" cy="3463928"/>
          </a:xfrm>
          <a:prstGeom prst="bentConnector3">
            <a:avLst>
              <a:gd name="adj1" fmla="val 4518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1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일반 몬스터인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슬라임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아이템 드랍 등 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Slime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154F92-5A19-4679-99C2-A1CA289B91FE}"/>
              </a:ext>
            </a:extLst>
          </p:cNvPr>
          <p:cNvGrpSpPr/>
          <p:nvPr/>
        </p:nvGrpSpPr>
        <p:grpSpPr>
          <a:xfrm>
            <a:off x="409574" y="4667470"/>
            <a:ext cx="4691344" cy="1695451"/>
            <a:chOff x="6330793" y="3495675"/>
            <a:chExt cx="5130138" cy="17871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28E6F16-C48C-407E-A306-4DC61868A16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70E1992-7A0E-4634-A5A9-1B68FDFC349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FF895DF-CC9D-44D2-89C7-47BBDE75BC5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559F1E-8C33-406B-84FB-5D1A0C2A1DD4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4C0634A-3AD3-4A7C-B86D-169E1DB3DC1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62C074B-305B-4AF1-BE4B-75378DADB23C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82B4C4-DB65-4F96-928D-0963EA80461E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OnEnable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몬스터 오브젝트 활성화 시 초기화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NevMeshAgent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활성화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변수 초기화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hp, speed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 같은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status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 초기화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‘Init’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몬스터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담당하는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‘Spawner’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스크립트에서 몬스터의 인스턴스를 생성한 후 초기화 진행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(status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 초기화 및 현 게임의 스테이지와 진행 시간에 따른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status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변수 값 조정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5EB260-9749-41E3-BDCB-8BD4EAD6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29285"/>
            <a:ext cx="3999326" cy="1979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78FB90-7F3D-4BE9-A369-65FDEC9D9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356" y="3253643"/>
            <a:ext cx="5333851" cy="29785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540490-7DFC-46CA-9A69-0F09F8422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147" y="2430333"/>
            <a:ext cx="3217961" cy="511347"/>
          </a:xfrm>
          <a:prstGeom prst="rect">
            <a:avLst/>
          </a:prstGeom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id="{3DFD0039-DA2C-4FF4-8F6A-A2585686F305}"/>
              </a:ext>
            </a:extLst>
          </p:cNvPr>
          <p:cNvSpPr/>
          <p:nvPr/>
        </p:nvSpPr>
        <p:spPr>
          <a:xfrm>
            <a:off x="3881312" y="3249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21EBF99-3382-4B7D-831C-E1CEE70B32FD}"/>
              </a:ext>
            </a:extLst>
          </p:cNvPr>
          <p:cNvCxnSpPr>
            <a:stCxn id="76" idx="4"/>
            <a:endCxn id="41" idx="0"/>
          </p:cNvCxnSpPr>
          <p:nvPr/>
        </p:nvCxnSpPr>
        <p:spPr>
          <a:xfrm rot="5400000">
            <a:off x="2744044" y="3440202"/>
            <a:ext cx="1238470" cy="1216066"/>
          </a:xfrm>
          <a:prstGeom prst="bentConnector3">
            <a:avLst>
              <a:gd name="adj1" fmla="val 7243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E5F17F2-F266-42A5-AA49-B18E9BA4D4D9}"/>
              </a:ext>
            </a:extLst>
          </p:cNvPr>
          <p:cNvSpPr/>
          <p:nvPr/>
        </p:nvSpPr>
        <p:spPr>
          <a:xfrm>
            <a:off x="6463504" y="3245555"/>
            <a:ext cx="1279435" cy="14305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E1848E4-70A5-487F-8EA7-3640B9514F8C}"/>
              </a:ext>
            </a:extLst>
          </p:cNvPr>
          <p:cNvSpPr/>
          <p:nvPr/>
        </p:nvSpPr>
        <p:spPr>
          <a:xfrm>
            <a:off x="758915" y="5515194"/>
            <a:ext cx="307885" cy="16318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619669-5D54-457F-951B-4A7C4E916708}"/>
              </a:ext>
            </a:extLst>
          </p:cNvPr>
          <p:cNvSpPr/>
          <p:nvPr/>
        </p:nvSpPr>
        <p:spPr>
          <a:xfrm>
            <a:off x="8120550" y="577671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51CDF2D-4F55-4668-BCA5-F8F7CAA7B401}"/>
              </a:ext>
            </a:extLst>
          </p:cNvPr>
          <p:cNvCxnSpPr>
            <a:cxnSpLocks/>
            <a:stCxn id="80" idx="6"/>
            <a:endCxn id="41" idx="2"/>
          </p:cNvCxnSpPr>
          <p:nvPr/>
        </p:nvCxnSpPr>
        <p:spPr>
          <a:xfrm flipH="1">
            <a:off x="2755246" y="5866711"/>
            <a:ext cx="5545304" cy="496210"/>
          </a:xfrm>
          <a:prstGeom prst="bentConnector4">
            <a:avLst>
              <a:gd name="adj1" fmla="val -4122"/>
              <a:gd name="adj2" fmla="val 14606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8C2F45D-780C-48E4-B10E-9D0E7DF23FC8}"/>
              </a:ext>
            </a:extLst>
          </p:cNvPr>
          <p:cNvCxnSpPr>
            <a:stCxn id="79" idx="0"/>
            <a:endCxn id="78" idx="2"/>
          </p:cNvCxnSpPr>
          <p:nvPr/>
        </p:nvCxnSpPr>
        <p:spPr>
          <a:xfrm rot="5400000" flipH="1" flipV="1">
            <a:off x="2944747" y="1356719"/>
            <a:ext cx="2126587" cy="6190364"/>
          </a:xfrm>
          <a:prstGeom prst="bentConnector3">
            <a:avLst>
              <a:gd name="adj1" fmla="val 61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03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일반 몬스터인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슬라임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아이템 드랍 등 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Slime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154F92-5A19-4679-99C2-A1CA289B91FE}"/>
              </a:ext>
            </a:extLst>
          </p:cNvPr>
          <p:cNvGrpSpPr/>
          <p:nvPr/>
        </p:nvGrpSpPr>
        <p:grpSpPr>
          <a:xfrm>
            <a:off x="3899645" y="4646099"/>
            <a:ext cx="4554073" cy="1737127"/>
            <a:chOff x="6330793" y="3495675"/>
            <a:chExt cx="5130138" cy="17871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28E6F16-C48C-407E-A306-4DC61868A16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70E1992-7A0E-4634-A5A9-1B68FDFC349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FF895DF-CC9D-44D2-89C7-47BBDE75BC5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559F1E-8C33-406B-84FB-5D1A0C2A1DD4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4C0634A-3AD3-4A7C-B86D-169E1DB3DC1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62C074B-305B-4AF1-BE4B-75378DADB23C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82B4C4-DB65-4F96-928D-0963EA80461E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플레이어의 무기 종류에 따른 피격 종류를 구분 짓기 위해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OnTriggerEnter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’,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OnTriggerStay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’,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OnParticleCollision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 각 무기의 발사체에 대한 피격 처리를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OnTriggerEnter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-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쉴드형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및 일반 발사체형 피격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OnTriggerStay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-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디버프형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발사체 피격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OnParticleCollision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–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화염 방사형 및 폭발형 발사체 피격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BCEF71-8066-44E9-B213-1D919D15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76" b="48922"/>
          <a:stretch/>
        </p:blipFill>
        <p:spPr>
          <a:xfrm>
            <a:off x="413736" y="2245547"/>
            <a:ext cx="3799676" cy="1923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1AD704-2F2C-4020-97F0-03554CA9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24" y="4365827"/>
            <a:ext cx="3092250" cy="20336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27AD39-BC0F-4B51-8FF8-98F3E8FDF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733" y="2249440"/>
            <a:ext cx="4731774" cy="22729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34E0D7-2E12-4A7A-941E-5D77647B1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907" y="2646645"/>
            <a:ext cx="2001080" cy="332669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934D213-8A79-4F8C-97BB-0DE48E904519}"/>
              </a:ext>
            </a:extLst>
          </p:cNvPr>
          <p:cNvSpPr/>
          <p:nvPr/>
        </p:nvSpPr>
        <p:spPr>
          <a:xfrm>
            <a:off x="1122956" y="2230596"/>
            <a:ext cx="1691962" cy="147718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44C07DD-A2A6-4FEB-A326-DCD1E585409D}"/>
              </a:ext>
            </a:extLst>
          </p:cNvPr>
          <p:cNvSpPr/>
          <p:nvPr/>
        </p:nvSpPr>
        <p:spPr>
          <a:xfrm>
            <a:off x="4890904" y="4925996"/>
            <a:ext cx="1160646" cy="179404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50EE8C-7A4F-419B-8153-8DE493727F60}"/>
              </a:ext>
            </a:extLst>
          </p:cNvPr>
          <p:cNvSpPr/>
          <p:nvPr/>
        </p:nvSpPr>
        <p:spPr>
          <a:xfrm>
            <a:off x="4489678" y="5653071"/>
            <a:ext cx="1160646" cy="179404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D7DF817-849A-4B41-B0CC-5B3DDFAA8F37}"/>
              </a:ext>
            </a:extLst>
          </p:cNvPr>
          <p:cNvSpPr/>
          <p:nvPr/>
        </p:nvSpPr>
        <p:spPr>
          <a:xfrm>
            <a:off x="1090612" y="4353458"/>
            <a:ext cx="1458913" cy="14611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3B70BA-D56D-4BE8-84F3-2743D511927D}"/>
              </a:ext>
            </a:extLst>
          </p:cNvPr>
          <p:cNvSpPr/>
          <p:nvPr/>
        </p:nvSpPr>
        <p:spPr>
          <a:xfrm>
            <a:off x="4818857" y="5856072"/>
            <a:ext cx="1029494" cy="16456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D78011-EC1C-46DF-A881-3BA28E4C56F7}"/>
              </a:ext>
            </a:extLst>
          </p:cNvPr>
          <p:cNvSpPr/>
          <p:nvPr/>
        </p:nvSpPr>
        <p:spPr>
          <a:xfrm>
            <a:off x="6340766" y="4940833"/>
            <a:ext cx="1095878" cy="16456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07D8E50-069D-44D3-877E-CFBF342B5BC7}"/>
              </a:ext>
            </a:extLst>
          </p:cNvPr>
          <p:cNvSpPr/>
          <p:nvPr/>
        </p:nvSpPr>
        <p:spPr>
          <a:xfrm>
            <a:off x="5025072" y="2237184"/>
            <a:ext cx="1858328" cy="136810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583BA1-5F8F-44AC-8030-C5DF35B02895}"/>
              </a:ext>
            </a:extLst>
          </p:cNvPr>
          <p:cNvSpPr/>
          <p:nvPr/>
        </p:nvSpPr>
        <p:spPr>
          <a:xfrm>
            <a:off x="4237671" y="5108429"/>
            <a:ext cx="1442404" cy="193806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455140-55C9-4440-8139-86ECE663B020}"/>
              </a:ext>
            </a:extLst>
          </p:cNvPr>
          <p:cNvSpPr/>
          <p:nvPr/>
        </p:nvSpPr>
        <p:spPr>
          <a:xfrm>
            <a:off x="4169702" y="6029802"/>
            <a:ext cx="1402423" cy="193806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6A7632B-62D5-478F-8F40-02AD0FE19DCD}"/>
              </a:ext>
            </a:extLst>
          </p:cNvPr>
          <p:cNvSpPr/>
          <p:nvPr/>
        </p:nvSpPr>
        <p:spPr>
          <a:xfrm>
            <a:off x="9716445" y="4365827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42048BA-C40F-4A1F-B08B-9046C8F086E0}"/>
              </a:ext>
            </a:extLst>
          </p:cNvPr>
          <p:cNvCxnSpPr>
            <a:stCxn id="41" idx="3"/>
            <a:endCxn id="59" idx="2"/>
          </p:cNvCxnSpPr>
          <p:nvPr/>
        </p:nvCxnSpPr>
        <p:spPr>
          <a:xfrm flipV="1">
            <a:off x="8453718" y="4455827"/>
            <a:ext cx="1262727" cy="1058836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4F61363-9D47-4903-90AC-04F73E3214AE}"/>
              </a:ext>
            </a:extLst>
          </p:cNvPr>
          <p:cNvCxnSpPr>
            <a:stCxn id="49" idx="3"/>
            <a:endCxn id="52" idx="1"/>
          </p:cNvCxnSpPr>
          <p:nvPr/>
        </p:nvCxnSpPr>
        <p:spPr>
          <a:xfrm>
            <a:off x="2814918" y="2304455"/>
            <a:ext cx="1674760" cy="3438318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CAFE2EA-B6BF-470F-8151-8A8B51823DB7}"/>
              </a:ext>
            </a:extLst>
          </p:cNvPr>
          <p:cNvCxnSpPr>
            <a:stCxn id="54" idx="1"/>
            <a:endCxn id="53" idx="3"/>
          </p:cNvCxnSpPr>
          <p:nvPr/>
        </p:nvCxnSpPr>
        <p:spPr>
          <a:xfrm rot="10800000">
            <a:off x="2549525" y="4426516"/>
            <a:ext cx="2269332" cy="1511841"/>
          </a:xfrm>
          <a:prstGeom prst="bentConnector3">
            <a:avLst>
              <a:gd name="adj1" fmla="val 6698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99F27CE7-1BFD-4275-B4ED-9143601901E3}"/>
              </a:ext>
            </a:extLst>
          </p:cNvPr>
          <p:cNvCxnSpPr>
            <a:stCxn id="56" idx="1"/>
            <a:endCxn id="58" idx="1"/>
          </p:cNvCxnSpPr>
          <p:nvPr/>
        </p:nvCxnSpPr>
        <p:spPr>
          <a:xfrm rot="10800000" flipV="1">
            <a:off x="4169702" y="2305589"/>
            <a:ext cx="855370" cy="3821116"/>
          </a:xfrm>
          <a:prstGeom prst="bentConnector3">
            <a:avLst>
              <a:gd name="adj1" fmla="val 1267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5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일반 몬스터인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슬라임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아이템 드랍 등 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Slime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154F92-5A19-4679-99C2-A1CA289B91FE}"/>
              </a:ext>
            </a:extLst>
          </p:cNvPr>
          <p:cNvGrpSpPr/>
          <p:nvPr/>
        </p:nvGrpSpPr>
        <p:grpSpPr>
          <a:xfrm>
            <a:off x="406291" y="4837185"/>
            <a:ext cx="5907447" cy="1737127"/>
            <a:chOff x="6330793" y="3495675"/>
            <a:chExt cx="5130138" cy="17871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28E6F16-C48C-407E-A306-4DC61868A16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70E1992-7A0E-4634-A5A9-1B68FDFC349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FF895DF-CC9D-44D2-89C7-47BBDE75BC5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559F1E-8C33-406B-84FB-5D1A0C2A1DD4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4C0634A-3AD3-4A7C-B86D-169E1DB3DC1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62C074B-305B-4AF1-BE4B-75378DADB23C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82B4C4-DB65-4F96-928D-0963EA80461E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몬스터가 플레이어와 충돌하게 될 경우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Hit_Player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 플레이어 피격 처리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플레이어의 체력 감소 및 감소된 체력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시각적 표현을 위한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HUD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처리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OnCollisionStay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 이유는 지속해서 충돌이 발생할 수 있기 때문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Debuff_Off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몬스터에게 걸려있던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디버프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속도 감소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기절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해제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Death_state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몬스터 사망 시 후처리 작업 진행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디버프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off,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코루틴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함수 종료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드랍 아이템 생성 등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9D097C0-1447-4533-B081-6CB591F4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91" y="2229294"/>
            <a:ext cx="2986204" cy="17371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53EF8B-285A-4D99-AE56-16E21EEF3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27" y="4025190"/>
            <a:ext cx="3258539" cy="7259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BE6410-AA05-4C9B-B457-CBE43A11F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527" y="2229294"/>
            <a:ext cx="2074084" cy="21990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4E241D-3EAC-45B9-A413-CA0DF416C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628" y="2229294"/>
            <a:ext cx="4224934" cy="424827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77A97B-E1ED-4D07-9021-5EE06BDA789B}"/>
              </a:ext>
            </a:extLst>
          </p:cNvPr>
          <p:cNvSpPr txBox="1"/>
          <p:nvPr/>
        </p:nvSpPr>
        <p:spPr>
          <a:xfrm>
            <a:off x="8934357" y="4928917"/>
            <a:ext cx="2226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스킬로 소환된 적이 아니라면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A17C5BE-F70F-4195-B0C5-38C7C774093C}"/>
              </a:ext>
            </a:extLst>
          </p:cNvPr>
          <p:cNvSpPr/>
          <p:nvPr/>
        </p:nvSpPr>
        <p:spPr>
          <a:xfrm>
            <a:off x="1071862" y="3515948"/>
            <a:ext cx="823613" cy="16854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D78E3D0-EA05-4A06-A5F3-02BC7C8F9DAD}"/>
              </a:ext>
            </a:extLst>
          </p:cNvPr>
          <p:cNvSpPr/>
          <p:nvPr/>
        </p:nvSpPr>
        <p:spPr>
          <a:xfrm>
            <a:off x="1178702" y="4021761"/>
            <a:ext cx="777163" cy="16854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78C66F-F1F0-458F-8AB5-37835EFB75FE}"/>
              </a:ext>
            </a:extLst>
          </p:cNvPr>
          <p:cNvSpPr/>
          <p:nvPr/>
        </p:nvSpPr>
        <p:spPr>
          <a:xfrm>
            <a:off x="3524400" y="4942567"/>
            <a:ext cx="805787" cy="16854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B5BC36D-F100-412E-B57D-A5022E34B87E}"/>
              </a:ext>
            </a:extLst>
          </p:cNvPr>
          <p:cNvSpPr/>
          <p:nvPr/>
        </p:nvSpPr>
        <p:spPr>
          <a:xfrm>
            <a:off x="754211" y="5679147"/>
            <a:ext cx="865039" cy="189885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695A26-1E9A-4696-802D-E8225751B3F5}"/>
              </a:ext>
            </a:extLst>
          </p:cNvPr>
          <p:cNvSpPr/>
          <p:nvPr/>
        </p:nvSpPr>
        <p:spPr>
          <a:xfrm>
            <a:off x="4588804" y="2221700"/>
            <a:ext cx="728527" cy="164313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C937C9F-F794-460B-BF9D-F02A4188F347}"/>
              </a:ext>
            </a:extLst>
          </p:cNvPr>
          <p:cNvSpPr/>
          <p:nvPr/>
        </p:nvSpPr>
        <p:spPr>
          <a:xfrm>
            <a:off x="1447731" y="6024512"/>
            <a:ext cx="993844" cy="189885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F4E3A6B-BA01-4C45-89D3-2CD655160FB8}"/>
              </a:ext>
            </a:extLst>
          </p:cNvPr>
          <p:cNvSpPr/>
          <p:nvPr/>
        </p:nvSpPr>
        <p:spPr>
          <a:xfrm>
            <a:off x="8318373" y="2229294"/>
            <a:ext cx="737521" cy="156719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692000-7ABB-4ACC-BC33-1C9C60EDCDB2}"/>
              </a:ext>
            </a:extLst>
          </p:cNvPr>
          <p:cNvSpPr/>
          <p:nvPr/>
        </p:nvSpPr>
        <p:spPr>
          <a:xfrm>
            <a:off x="7846286" y="2505965"/>
            <a:ext cx="737521" cy="15570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DA4CFAB-865C-49D1-8D46-11F35D79DC47}"/>
              </a:ext>
            </a:extLst>
          </p:cNvPr>
          <p:cNvCxnSpPr>
            <a:stCxn id="61" idx="0"/>
            <a:endCxn id="63" idx="0"/>
          </p:cNvCxnSpPr>
          <p:nvPr/>
        </p:nvCxnSpPr>
        <p:spPr>
          <a:xfrm rot="16200000" flipH="1">
            <a:off x="1272569" y="3727047"/>
            <a:ext cx="505813" cy="83615"/>
          </a:xfrm>
          <a:prstGeom prst="bentConnector5">
            <a:avLst>
              <a:gd name="adj1" fmla="val -45195"/>
              <a:gd name="adj2" fmla="val 765900"/>
              <a:gd name="adj3" fmla="val 6666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6412644-7098-434F-A642-CDAF0BCE4AF1}"/>
              </a:ext>
            </a:extLst>
          </p:cNvPr>
          <p:cNvCxnSpPr>
            <a:cxnSpLocks/>
            <a:stCxn id="64" idx="0"/>
            <a:endCxn id="63" idx="3"/>
          </p:cNvCxnSpPr>
          <p:nvPr/>
        </p:nvCxnSpPr>
        <p:spPr>
          <a:xfrm rot="16200000" flipV="1">
            <a:off x="2523314" y="3538586"/>
            <a:ext cx="836533" cy="1971429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868F1A58-53CF-463B-B590-EB283CB5E45A}"/>
              </a:ext>
            </a:extLst>
          </p:cNvPr>
          <p:cNvCxnSpPr>
            <a:stCxn id="69" idx="1"/>
            <a:endCxn id="66" idx="3"/>
          </p:cNvCxnSpPr>
          <p:nvPr/>
        </p:nvCxnSpPr>
        <p:spPr>
          <a:xfrm rot="10800000">
            <a:off x="5317332" y="2303857"/>
            <a:ext cx="2528955" cy="279960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8E26D5B-AA75-4224-8FF8-FC79988324B2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 rot="5400000" flipH="1" flipV="1">
            <a:off x="1246233" y="2162197"/>
            <a:ext cx="3647332" cy="3766337"/>
          </a:xfrm>
          <a:prstGeom prst="bentConnector5">
            <a:avLst>
              <a:gd name="adj1" fmla="val -784"/>
              <a:gd name="adj2" fmla="val 138409"/>
              <a:gd name="adj3" fmla="val 10626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020131DF-72CF-4C2D-8D5B-50A9C02CD0B9}"/>
              </a:ext>
            </a:extLst>
          </p:cNvPr>
          <p:cNvCxnSpPr>
            <a:cxnSpLocks/>
            <a:stCxn id="67" idx="1"/>
            <a:endCxn id="68" idx="2"/>
          </p:cNvCxnSpPr>
          <p:nvPr/>
        </p:nvCxnSpPr>
        <p:spPr>
          <a:xfrm rot="10800000" flipH="1">
            <a:off x="1447730" y="2386013"/>
            <a:ext cx="7239403" cy="3733442"/>
          </a:xfrm>
          <a:prstGeom prst="bentConnector4">
            <a:avLst>
              <a:gd name="adj1" fmla="val -16315"/>
              <a:gd name="adj2" fmla="val 841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80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136B202D-D13C-4B1B-96DF-C4AA26A39671}"/>
              </a:ext>
            </a:extLst>
          </p:cNvPr>
          <p:cNvGrpSpPr/>
          <p:nvPr/>
        </p:nvGrpSpPr>
        <p:grpSpPr>
          <a:xfrm>
            <a:off x="6301436" y="2530281"/>
            <a:ext cx="4928899" cy="3158361"/>
            <a:chOff x="8003452" y="4114727"/>
            <a:chExt cx="2302165" cy="175721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B5EE4E-DB8C-4A60-BF35-9DB6AEB27546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algn="l">
                <a:lnSpc>
                  <a:spcPct val="150000"/>
                </a:lnSpc>
              </a:pP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8FB94B6-6AF3-4E42-87CE-6B154AFD9182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B37016-CC68-4B03-AF9F-FA93B061769D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BC74C5C-1071-4810-BF3F-DA72C7D7EC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D92E017-EB5E-4B77-B886-827CC5820B5A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9305925" y="656398"/>
            <a:ext cx="1949738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Hunt_Hunt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831974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75C87C7-BCE4-4491-87E7-AF4CBEDE0E73}"/>
              </a:ext>
            </a:extLst>
          </p:cNvPr>
          <p:cNvSpPr txBox="1"/>
          <p:nvPr/>
        </p:nvSpPr>
        <p:spPr>
          <a:xfrm>
            <a:off x="6506366" y="2667839"/>
            <a:ext cx="1925312" cy="6346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개발 기간 </a:t>
            </a:r>
            <a:endParaRPr lang="en-US" altLang="ko-KR" sz="1600" b="1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mo Bold" panose="020B0600000101010101" charset="0"/>
            </a:endParaRPr>
          </a:p>
          <a:p>
            <a:endParaRPr lang="en-US" altLang="ko-KR" sz="200" b="1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mo Bold" panose="020B0600000101010101" charset="0"/>
            </a:endParaRPr>
          </a:p>
          <a:p>
            <a:r>
              <a:rPr lang="en-US" altLang="ko-KR" sz="1400" b="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2023.12-2024.03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087B1-1902-4189-9A09-361818F91CFF}"/>
              </a:ext>
            </a:extLst>
          </p:cNvPr>
          <p:cNvSpPr txBox="1"/>
          <p:nvPr/>
        </p:nvSpPr>
        <p:spPr>
          <a:xfrm>
            <a:off x="6501400" y="3420324"/>
            <a:ext cx="4520044" cy="1137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600" b="1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개발 목적 및 동기</a:t>
            </a:r>
            <a:endParaRPr lang="en-US" altLang="ko-KR" sz="1600" b="1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Arimo Bold" panose="020B0600000101010101" charset="0"/>
            </a:endParaRPr>
          </a:p>
          <a:p>
            <a:endParaRPr lang="en-US" altLang="ko-KR" sz="200" b="1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Arimo Bold" panose="020B0600000101010101" charset="0"/>
            </a:endParaRPr>
          </a:p>
          <a:p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모바일 게임을 하나쯤 만들어보자는 생각에 당시 유행했던 </a:t>
            </a:r>
            <a:r>
              <a:rPr lang="ko-KR" altLang="en-US" sz="1400" dirty="0" err="1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뱀서류</a:t>
            </a:r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 게임을 가볍게 즐길 수 있었으면 좋겠다는 생각에 제작을 결심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Arimo Bold" panose="020B0600000101010101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135BDC-21E5-4E9D-8556-265F1D05E7C1}"/>
              </a:ext>
            </a:extLst>
          </p:cNvPr>
          <p:cNvSpPr txBox="1"/>
          <p:nvPr/>
        </p:nvSpPr>
        <p:spPr>
          <a:xfrm>
            <a:off x="6501399" y="4763261"/>
            <a:ext cx="4520044" cy="789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600" b="1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장르 및 주요 기능</a:t>
            </a:r>
            <a:endParaRPr lang="en-US" altLang="ko-KR" sz="1600" b="1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Arimo Bold" panose="020B0600000101010101" charset="0"/>
            </a:endParaRPr>
          </a:p>
          <a:p>
            <a:endParaRPr lang="en-US" altLang="ko-KR" sz="200" b="1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Arimo Bold" panose="020B0600000101010101" charset="0"/>
            </a:endParaRPr>
          </a:p>
          <a:p>
            <a:r>
              <a:rPr lang="ko-KR" altLang="en-US" sz="1400" dirty="0" err="1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로그라이크</a:t>
            </a:r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 식 탄막 슈팅 게임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cs typeface="Arimo Bold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5E7AF-F109-4E53-A2BE-B5B0C314E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7" y="2532579"/>
            <a:ext cx="5428597" cy="30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5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일반 몬스터인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슬라임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아이템 드랍 등 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Slime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154F92-5A19-4679-99C2-A1CA289B91FE}"/>
              </a:ext>
            </a:extLst>
          </p:cNvPr>
          <p:cNvGrpSpPr/>
          <p:nvPr/>
        </p:nvGrpSpPr>
        <p:grpSpPr>
          <a:xfrm>
            <a:off x="4773628" y="4466796"/>
            <a:ext cx="6443082" cy="1734806"/>
            <a:chOff x="6330793" y="3495675"/>
            <a:chExt cx="5130138" cy="17871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28E6F16-C48C-407E-A306-4DC61868A16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70E1992-7A0E-4634-A5A9-1B68FDFC349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FF895DF-CC9D-44D2-89C7-47BBDE75BC5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559F1E-8C33-406B-84FB-5D1A0C2A1DD4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4C0634A-3AD3-4A7C-B86D-169E1DB3DC1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62C074B-305B-4AF1-BE4B-75378DADB23C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82B4C4-DB65-4F96-928D-0963EA80461E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Hit_Damage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코루틴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함수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OnDamage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’, ‘Knockback’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몬스터의 피격 시 시각적 효과와 물리적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넉백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효과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OnDamage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함수는 피격 시 시각효과를 위해 몬스터의 스킨 컬러를 붉게 전환 한 후 일정 시간 이후 다시 원래 피격 가능상태로 전환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‘Knockback’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함수는 피격 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넉백을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위해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리지드바디를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통해 반대방향으로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Impulse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가함으로써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넉백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6FB744D-3381-40C9-A409-62ACE689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17" y="2262124"/>
            <a:ext cx="3240961" cy="2442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2F8334-7317-4C03-B5C7-09952D546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502" y="2228477"/>
            <a:ext cx="4360208" cy="1834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2F29FB-2FB0-436D-9CB9-2C3CD8D14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132" y="2959712"/>
            <a:ext cx="1930615" cy="71473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387ACE9-4E8D-4E22-BB81-832986A9D4C7}"/>
              </a:ext>
            </a:extLst>
          </p:cNvPr>
          <p:cNvSpPr/>
          <p:nvPr/>
        </p:nvSpPr>
        <p:spPr>
          <a:xfrm>
            <a:off x="5370813" y="2953142"/>
            <a:ext cx="725188" cy="16854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931841-58FE-4EE2-B377-3001C6DC59E0}"/>
              </a:ext>
            </a:extLst>
          </p:cNvPr>
          <p:cNvSpPr/>
          <p:nvPr/>
        </p:nvSpPr>
        <p:spPr>
          <a:xfrm>
            <a:off x="5175592" y="4566877"/>
            <a:ext cx="920407" cy="16854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836804-5FB4-41DE-8C3A-7F048E2D7682}"/>
              </a:ext>
            </a:extLst>
          </p:cNvPr>
          <p:cNvSpPr/>
          <p:nvPr/>
        </p:nvSpPr>
        <p:spPr>
          <a:xfrm>
            <a:off x="2176731" y="2262125"/>
            <a:ext cx="572820" cy="112776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9A5A35-0F19-403B-BDA7-DF40A869C6AB}"/>
              </a:ext>
            </a:extLst>
          </p:cNvPr>
          <p:cNvSpPr/>
          <p:nvPr/>
        </p:nvSpPr>
        <p:spPr>
          <a:xfrm>
            <a:off x="7909740" y="4566877"/>
            <a:ext cx="856145" cy="16854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73FFE4D-8D1C-4BB3-B320-5F80D4FE6BB5}"/>
              </a:ext>
            </a:extLst>
          </p:cNvPr>
          <p:cNvSpPr/>
          <p:nvPr/>
        </p:nvSpPr>
        <p:spPr>
          <a:xfrm>
            <a:off x="5146366" y="5118501"/>
            <a:ext cx="856145" cy="16854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37BF83-1A31-4444-8514-D275EED00EAA}"/>
              </a:ext>
            </a:extLst>
          </p:cNvPr>
          <p:cNvSpPr/>
          <p:nvPr/>
        </p:nvSpPr>
        <p:spPr>
          <a:xfrm>
            <a:off x="4853851" y="3238842"/>
            <a:ext cx="1596955" cy="16854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2A1427A-1892-4BF7-A951-D260BE4C85BD}"/>
              </a:ext>
            </a:extLst>
          </p:cNvPr>
          <p:cNvSpPr/>
          <p:nvPr/>
        </p:nvSpPr>
        <p:spPr>
          <a:xfrm>
            <a:off x="9036606" y="4556591"/>
            <a:ext cx="920407" cy="189885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FDBBB8-4DF5-47BF-9833-91673082BD13}"/>
              </a:ext>
            </a:extLst>
          </p:cNvPr>
          <p:cNvSpPr/>
          <p:nvPr/>
        </p:nvSpPr>
        <p:spPr>
          <a:xfrm>
            <a:off x="5156830" y="5651274"/>
            <a:ext cx="920407" cy="189885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62D8C8E-8126-4067-879F-CE0E21FF9CA0}"/>
              </a:ext>
            </a:extLst>
          </p:cNvPr>
          <p:cNvSpPr/>
          <p:nvPr/>
        </p:nvSpPr>
        <p:spPr>
          <a:xfrm>
            <a:off x="8094215" y="2228478"/>
            <a:ext cx="699741" cy="146424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148C311-E68B-4D4D-BF90-6CC5B6D58C2B}"/>
              </a:ext>
            </a:extLst>
          </p:cNvPr>
          <p:cNvSpPr/>
          <p:nvPr/>
        </p:nvSpPr>
        <p:spPr>
          <a:xfrm>
            <a:off x="4853647" y="3407386"/>
            <a:ext cx="1644784" cy="146424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89E239B-7B5E-4BEB-8227-62D9F7375A0D}"/>
              </a:ext>
            </a:extLst>
          </p:cNvPr>
          <p:cNvCxnSpPr>
            <a:stCxn id="70" idx="1"/>
            <a:endCxn id="58" idx="3"/>
          </p:cNvCxnSpPr>
          <p:nvPr/>
        </p:nvCxnSpPr>
        <p:spPr>
          <a:xfrm rot="10800000">
            <a:off x="2749551" y="2318514"/>
            <a:ext cx="2104300" cy="1004601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473E428-19FB-49B9-A322-4F1CA3B53206}"/>
              </a:ext>
            </a:extLst>
          </p:cNvPr>
          <p:cNvCxnSpPr>
            <a:stCxn id="77" idx="3"/>
            <a:endCxn id="76" idx="1"/>
          </p:cNvCxnSpPr>
          <p:nvPr/>
        </p:nvCxnSpPr>
        <p:spPr>
          <a:xfrm flipV="1">
            <a:off x="6498431" y="2301690"/>
            <a:ext cx="1595784" cy="117890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2AB9B47-4924-4BDE-8048-DF51FE9DFCEF}"/>
              </a:ext>
            </a:extLst>
          </p:cNvPr>
          <p:cNvCxnSpPr>
            <a:stCxn id="57" idx="0"/>
            <a:endCxn id="56" idx="0"/>
          </p:cNvCxnSpPr>
          <p:nvPr/>
        </p:nvCxnSpPr>
        <p:spPr>
          <a:xfrm rot="5400000" flipH="1" flipV="1">
            <a:off x="4877734" y="3711205"/>
            <a:ext cx="1613735" cy="97611"/>
          </a:xfrm>
          <a:prstGeom prst="bentConnector5">
            <a:avLst>
              <a:gd name="adj1" fmla="val 44778"/>
              <a:gd name="adj2" fmla="val -1212840"/>
              <a:gd name="adj3" fmla="val 11416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C437E8E7-38A5-478B-94A5-2D53DC7D4A40}"/>
              </a:ext>
            </a:extLst>
          </p:cNvPr>
          <p:cNvCxnSpPr>
            <a:stCxn id="62" idx="1"/>
            <a:endCxn id="58" idx="0"/>
          </p:cNvCxnSpPr>
          <p:nvPr/>
        </p:nvCxnSpPr>
        <p:spPr>
          <a:xfrm rot="10800000">
            <a:off x="2463142" y="2374901"/>
            <a:ext cx="2683225" cy="2827872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39458B1-1091-4675-A22A-5F7B0CAED62C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rot="16200000" flipH="1" flipV="1">
            <a:off x="5224219" y="2621292"/>
            <a:ext cx="3612681" cy="2827052"/>
          </a:xfrm>
          <a:prstGeom prst="bentConnector5">
            <a:avLst>
              <a:gd name="adj1" fmla="val -6328"/>
              <a:gd name="adj2" fmla="val -104478"/>
              <a:gd name="adj3" fmla="val 1063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19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지정된 포인트에서 일반 몬스터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중간 보스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최종 보스를 실질적으로 소환하는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Spawner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C06FD2-9206-4837-AF51-82E59C07EFC3}"/>
              </a:ext>
            </a:extLst>
          </p:cNvPr>
          <p:cNvGrpSpPr/>
          <p:nvPr/>
        </p:nvGrpSpPr>
        <p:grpSpPr>
          <a:xfrm>
            <a:off x="4838327" y="2197877"/>
            <a:ext cx="7087446" cy="1734806"/>
            <a:chOff x="6330793" y="3495675"/>
            <a:chExt cx="5130138" cy="178714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6356BBD-333E-41E1-BB89-1D64B4373D9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33939BC-8FDD-4C9F-B293-0E0507238008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87A4DA6-F4CB-41F9-A331-111B22013C3D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628B0FA-1CE8-4C5B-A8E4-EE57ED9D7D1E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EFB6EF8-29DE-4C2C-A0B0-76DB29CFBD80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9CD2A34-0DD3-44D3-B7A7-3BE16D62ED56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133F51-FAA4-47D9-9905-D064DFE26369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‘Update’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타이머 변수를 하나 지정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타이머의 값에 따라 몬스터 및 보스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Boss_s_Spawn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통해서 생존 시간이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 수렴하기 전까지 호출될 때마다 보스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이때 보스소환 시 일반 몬스터의 소환과 생존시간 타이머가 흘러가는 것을 방지하기 위해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flag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 값 변경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생존시간에 따라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Boss_spawn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또는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Middle_Boss_Spawn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중간 보스 또는 최종 보스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EC84598-56DB-447C-ACC7-8916D1BBA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45"/>
          <a:stretch/>
        </p:blipFill>
        <p:spPr>
          <a:xfrm>
            <a:off x="409574" y="2197877"/>
            <a:ext cx="4235573" cy="17348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011EF5-ED43-43D5-854D-2306EB763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4024292"/>
            <a:ext cx="6350606" cy="25518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DB4306-E203-4CCB-AF2D-7CB4CEF92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297" y="4583084"/>
            <a:ext cx="5072476" cy="199305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686692A4-3C7E-43E0-A1A0-0EBDD2FC6C5C}"/>
              </a:ext>
            </a:extLst>
          </p:cNvPr>
          <p:cNvSpPr/>
          <p:nvPr/>
        </p:nvSpPr>
        <p:spPr>
          <a:xfrm>
            <a:off x="4061312" y="3249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0A0C072-8420-45FA-BCB5-E585CA993D90}"/>
              </a:ext>
            </a:extLst>
          </p:cNvPr>
          <p:cNvCxnSpPr>
            <a:stCxn id="41" idx="6"/>
            <a:endCxn id="52" idx="0"/>
          </p:cNvCxnSpPr>
          <p:nvPr/>
        </p:nvCxnSpPr>
        <p:spPr>
          <a:xfrm flipV="1">
            <a:off x="4241312" y="2197877"/>
            <a:ext cx="4140738" cy="1141123"/>
          </a:xfrm>
          <a:prstGeom prst="bentConnector4">
            <a:avLst>
              <a:gd name="adj1" fmla="val 13921"/>
              <a:gd name="adj2" fmla="val 11217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233BC5-A75D-4A55-8DC6-0B439553BAA4}"/>
              </a:ext>
            </a:extLst>
          </p:cNvPr>
          <p:cNvSpPr/>
          <p:nvPr/>
        </p:nvSpPr>
        <p:spPr>
          <a:xfrm>
            <a:off x="1106929" y="4024293"/>
            <a:ext cx="731395" cy="128608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3A4DE7F-A663-47A5-BF46-83BC5C056577}"/>
              </a:ext>
            </a:extLst>
          </p:cNvPr>
          <p:cNvSpPr/>
          <p:nvPr/>
        </p:nvSpPr>
        <p:spPr>
          <a:xfrm>
            <a:off x="1306955" y="3576618"/>
            <a:ext cx="839345" cy="128608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615F54-D06D-49F7-BB80-294B0BB1BB26}"/>
              </a:ext>
            </a:extLst>
          </p:cNvPr>
          <p:cNvSpPr/>
          <p:nvPr/>
        </p:nvSpPr>
        <p:spPr>
          <a:xfrm>
            <a:off x="7644035" y="4583084"/>
            <a:ext cx="738015" cy="152338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6AD416-3818-4233-A8AA-7B79D6FC7DD7}"/>
              </a:ext>
            </a:extLst>
          </p:cNvPr>
          <p:cNvSpPr/>
          <p:nvPr/>
        </p:nvSpPr>
        <p:spPr>
          <a:xfrm>
            <a:off x="5431820" y="2849148"/>
            <a:ext cx="1157239" cy="19885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334200-AD90-4C10-968F-6F5C2D23DEFA}"/>
              </a:ext>
            </a:extLst>
          </p:cNvPr>
          <p:cNvSpPr/>
          <p:nvPr/>
        </p:nvSpPr>
        <p:spPr>
          <a:xfrm>
            <a:off x="1059672" y="5168666"/>
            <a:ext cx="683404" cy="128608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8A1997-6025-4418-8D82-A85BECCE4407}"/>
              </a:ext>
            </a:extLst>
          </p:cNvPr>
          <p:cNvSpPr/>
          <p:nvPr/>
        </p:nvSpPr>
        <p:spPr>
          <a:xfrm>
            <a:off x="1043223" y="5918262"/>
            <a:ext cx="1042752" cy="128608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D5E2C98-A078-4740-8048-C603774A269E}"/>
              </a:ext>
            </a:extLst>
          </p:cNvPr>
          <p:cNvSpPr/>
          <p:nvPr/>
        </p:nvSpPr>
        <p:spPr>
          <a:xfrm>
            <a:off x="6426097" y="3408330"/>
            <a:ext cx="1000228" cy="16828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C00077-475A-4405-B0CB-2826191EA1C0}"/>
              </a:ext>
            </a:extLst>
          </p:cNvPr>
          <p:cNvSpPr/>
          <p:nvPr/>
        </p:nvSpPr>
        <p:spPr>
          <a:xfrm>
            <a:off x="8013041" y="3408330"/>
            <a:ext cx="1568015" cy="16828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61AEDCA-BF0F-4908-BDCA-4DD2529E7C8D}"/>
              </a:ext>
            </a:extLst>
          </p:cNvPr>
          <p:cNvCxnSpPr>
            <a:stCxn id="44" idx="1"/>
            <a:endCxn id="43" idx="0"/>
          </p:cNvCxnSpPr>
          <p:nvPr/>
        </p:nvCxnSpPr>
        <p:spPr>
          <a:xfrm rot="10800000" flipH="1" flipV="1">
            <a:off x="1306955" y="3640921"/>
            <a:ext cx="165672" cy="383371"/>
          </a:xfrm>
          <a:prstGeom prst="bentConnector4">
            <a:avLst>
              <a:gd name="adj1" fmla="val -137983"/>
              <a:gd name="adj2" fmla="val 5838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469DDB2-BC78-48D0-A2B2-7FCFE62EF485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1838324" y="2948574"/>
            <a:ext cx="3593496" cy="114002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D1F5BB3-74A9-4BC7-8C46-7F2B12420841}"/>
              </a:ext>
            </a:extLst>
          </p:cNvPr>
          <p:cNvCxnSpPr>
            <a:stCxn id="53" idx="2"/>
            <a:endCxn id="45" idx="0"/>
          </p:cNvCxnSpPr>
          <p:nvPr/>
        </p:nvCxnSpPr>
        <p:spPr>
          <a:xfrm rot="16200000" flipH="1">
            <a:off x="6966394" y="3536434"/>
            <a:ext cx="1006467" cy="1086832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2F8370C-39ED-4C4C-9CB6-8C1FDDDD2E7D}"/>
              </a:ext>
            </a:extLst>
          </p:cNvPr>
          <p:cNvCxnSpPr>
            <a:cxnSpLocks/>
            <a:stCxn id="47" idx="3"/>
            <a:endCxn id="45" idx="1"/>
          </p:cNvCxnSpPr>
          <p:nvPr/>
        </p:nvCxnSpPr>
        <p:spPr>
          <a:xfrm flipV="1">
            <a:off x="1743076" y="4659253"/>
            <a:ext cx="5900959" cy="573717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8ACFA42-95D2-4016-9DC6-AECD5A83E1BB}"/>
              </a:ext>
            </a:extLst>
          </p:cNvPr>
          <p:cNvCxnSpPr>
            <a:endCxn id="55" idx="2"/>
          </p:cNvCxnSpPr>
          <p:nvPr/>
        </p:nvCxnSpPr>
        <p:spPr>
          <a:xfrm flipV="1">
            <a:off x="1955865" y="3576617"/>
            <a:ext cx="6841184" cy="2470253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54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지정된 포인트에서 일반 몬스터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중간 보스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최종 보스를 실질적으로 소환하는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Spawner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C06FD2-9206-4837-AF51-82E59C07EFC3}"/>
              </a:ext>
            </a:extLst>
          </p:cNvPr>
          <p:cNvGrpSpPr/>
          <p:nvPr/>
        </p:nvGrpSpPr>
        <p:grpSpPr>
          <a:xfrm>
            <a:off x="3548236" y="4544938"/>
            <a:ext cx="3635083" cy="1794163"/>
            <a:chOff x="6330793" y="3495675"/>
            <a:chExt cx="5130138" cy="178714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6356BBD-333E-41E1-BB89-1D64B4373D9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33939BC-8FDD-4C9F-B293-0E0507238008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87A4DA6-F4CB-41F9-A331-111B22013C3D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628B0FA-1CE8-4C5B-A8E4-EE57ED9D7D1E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EFB6EF8-29DE-4C2C-A0B0-76DB29CFBD80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9CD2A34-0DD3-44D3-B7A7-3BE16D62ED56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133F51-FAA4-47D9-9905-D064DFE26369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Boss_Status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현재 플레이 되고 있는 게임의 난이도에 따라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스폰될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보스의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Status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레벨 결정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풀링을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통해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랜덤한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보스를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후 지정된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포인트 중 한곳에 위치 변경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(Bake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된 필드 바깥에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될 경우 유니티 자체로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NavMeshAgent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가 유효한 위치로 스냅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BDB4306-E203-4CCB-AF2D-7CB4CEF9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25" y="2235362"/>
            <a:ext cx="5072476" cy="1993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0167FD-502F-47EA-9A40-808C99986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481" y="2248780"/>
            <a:ext cx="4098744" cy="29254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B90CAF-A424-4CD2-B8E4-C28F4F6B2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4338917"/>
            <a:ext cx="2570096" cy="2277132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15323B4E-7590-4895-B3EC-5DE08396A33B}"/>
              </a:ext>
            </a:extLst>
          </p:cNvPr>
          <p:cNvSpPr/>
          <p:nvPr/>
        </p:nvSpPr>
        <p:spPr>
          <a:xfrm>
            <a:off x="2617994" y="635475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2DD0DC5-E0E6-49A4-8991-E925BC2C5F5E}"/>
              </a:ext>
            </a:extLst>
          </p:cNvPr>
          <p:cNvCxnSpPr>
            <a:cxnSpLocks/>
            <a:stCxn id="56" idx="6"/>
            <a:endCxn id="51" idx="2"/>
          </p:cNvCxnSpPr>
          <p:nvPr/>
        </p:nvCxnSpPr>
        <p:spPr>
          <a:xfrm flipV="1">
            <a:off x="2797994" y="6262140"/>
            <a:ext cx="2564552" cy="18261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F0ADA2-DAF6-4D40-A123-8CA2C9078C33}"/>
              </a:ext>
            </a:extLst>
          </p:cNvPr>
          <p:cNvSpPr/>
          <p:nvPr/>
        </p:nvSpPr>
        <p:spPr>
          <a:xfrm>
            <a:off x="1454863" y="2816954"/>
            <a:ext cx="1163131" cy="16114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5492F8B-6DFC-4CC8-8104-E2E990D7C76D}"/>
              </a:ext>
            </a:extLst>
          </p:cNvPr>
          <p:cNvSpPr/>
          <p:nvPr/>
        </p:nvSpPr>
        <p:spPr>
          <a:xfrm>
            <a:off x="8333608" y="2249664"/>
            <a:ext cx="1330700" cy="16114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9447093-EAF3-42BF-8F61-42D794A2109B}"/>
              </a:ext>
            </a:extLst>
          </p:cNvPr>
          <p:cNvSpPr/>
          <p:nvPr/>
        </p:nvSpPr>
        <p:spPr>
          <a:xfrm>
            <a:off x="3823931" y="4653419"/>
            <a:ext cx="971694" cy="17598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D152920-2732-4A16-9429-01BC6445EB73}"/>
              </a:ext>
            </a:extLst>
          </p:cNvPr>
          <p:cNvCxnSpPr>
            <a:stCxn id="58" idx="3"/>
            <a:endCxn id="62" idx="1"/>
          </p:cNvCxnSpPr>
          <p:nvPr/>
        </p:nvCxnSpPr>
        <p:spPr>
          <a:xfrm flipV="1">
            <a:off x="2617994" y="2330235"/>
            <a:ext cx="5715614" cy="567290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C3FCCA9-1334-4B39-BBC5-4BE7BC0D14A9}"/>
              </a:ext>
            </a:extLst>
          </p:cNvPr>
          <p:cNvCxnSpPr>
            <a:stCxn id="64" idx="0"/>
            <a:endCxn id="62" idx="2"/>
          </p:cNvCxnSpPr>
          <p:nvPr/>
        </p:nvCxnSpPr>
        <p:spPr>
          <a:xfrm rot="5400000" flipH="1" flipV="1">
            <a:off x="5533062" y="1187523"/>
            <a:ext cx="2242613" cy="4689180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78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지정된 포인트에서 일반 몬스터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중간 보스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최종 보스를 실질적으로 소환하는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Spawner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C06FD2-9206-4837-AF51-82E59C07EFC3}"/>
              </a:ext>
            </a:extLst>
          </p:cNvPr>
          <p:cNvGrpSpPr/>
          <p:nvPr/>
        </p:nvGrpSpPr>
        <p:grpSpPr>
          <a:xfrm>
            <a:off x="2904892" y="2352193"/>
            <a:ext cx="7765699" cy="1182710"/>
            <a:chOff x="6330793" y="3495675"/>
            <a:chExt cx="5130138" cy="178714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6356BBD-333E-41E1-BB89-1D64B4373D9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33939BC-8FDD-4C9F-B293-0E0507238008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87A4DA6-F4CB-41F9-A331-111B22013C3D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628B0FA-1CE8-4C5B-A8E4-EE57ED9D7D1E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EFB6EF8-29DE-4C2C-A0B0-76DB29CFBD80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9CD2A34-0DD3-44D3-B7A7-3BE16D62ED56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133F51-FAA4-47D9-9905-D064DFE26369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‘Spawn’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일반 몬스터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Monster_Num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Monster_Status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게임의 난이도와 현재 생존한 시간에 따른 몬스터의 종류와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Status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설정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몬스터의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카운트에 맞춰 반복적으로 몬스터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9D90143-BF73-496E-98E0-7591FC77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46" y="3668356"/>
            <a:ext cx="5453077" cy="286103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7F1A7C3-C92E-4CAD-A5B0-FFB8E26C3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28" t="43278" r="50270" b="21146"/>
          <a:stretch/>
        </p:blipFill>
        <p:spPr>
          <a:xfrm>
            <a:off x="1288023" y="2344170"/>
            <a:ext cx="1440142" cy="782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03E8BE-7C4F-4FEC-8911-9C9A010009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3" b="9330"/>
          <a:stretch/>
        </p:blipFill>
        <p:spPr>
          <a:xfrm>
            <a:off x="6854352" y="4080182"/>
            <a:ext cx="3908315" cy="244920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2E5D1A-AA0F-4976-B5D4-59E8AAC22FCA}"/>
              </a:ext>
            </a:extLst>
          </p:cNvPr>
          <p:cNvSpPr/>
          <p:nvPr/>
        </p:nvSpPr>
        <p:spPr>
          <a:xfrm>
            <a:off x="1523095" y="2898547"/>
            <a:ext cx="458106" cy="12933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A2C368-01FF-4847-A820-65DAF0038290}"/>
              </a:ext>
            </a:extLst>
          </p:cNvPr>
          <p:cNvSpPr/>
          <p:nvPr/>
        </p:nvSpPr>
        <p:spPr>
          <a:xfrm>
            <a:off x="1981201" y="3654530"/>
            <a:ext cx="458106" cy="12933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18C1A37-6EB2-4885-A630-1A97269F6234}"/>
              </a:ext>
            </a:extLst>
          </p:cNvPr>
          <p:cNvSpPr/>
          <p:nvPr/>
        </p:nvSpPr>
        <p:spPr>
          <a:xfrm>
            <a:off x="5358119" y="2431461"/>
            <a:ext cx="574461" cy="16331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3483EC9-0AEB-4796-93AD-9AFF2C491E07}"/>
              </a:ext>
            </a:extLst>
          </p:cNvPr>
          <p:cNvSpPr/>
          <p:nvPr/>
        </p:nvSpPr>
        <p:spPr>
          <a:xfrm>
            <a:off x="1805121" y="4506243"/>
            <a:ext cx="1038250" cy="12933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2553F4-6DF7-423A-AE35-5A45602D478B}"/>
              </a:ext>
            </a:extLst>
          </p:cNvPr>
          <p:cNvSpPr/>
          <p:nvPr/>
        </p:nvSpPr>
        <p:spPr>
          <a:xfrm>
            <a:off x="1981201" y="4658643"/>
            <a:ext cx="1373280" cy="12933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847EDE-C42A-405B-B174-40EFCC9C28DD}"/>
              </a:ext>
            </a:extLst>
          </p:cNvPr>
          <p:cNvSpPr/>
          <p:nvPr/>
        </p:nvSpPr>
        <p:spPr>
          <a:xfrm>
            <a:off x="7528684" y="4080182"/>
            <a:ext cx="1219328" cy="152895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57385AE-B389-42BC-9989-AB8C8644E277}"/>
              </a:ext>
            </a:extLst>
          </p:cNvPr>
          <p:cNvSpPr/>
          <p:nvPr/>
        </p:nvSpPr>
        <p:spPr>
          <a:xfrm>
            <a:off x="3386613" y="2790653"/>
            <a:ext cx="1091818" cy="171288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AE6095F-F6E9-4697-AE15-587D304E1718}"/>
              </a:ext>
            </a:extLst>
          </p:cNvPr>
          <p:cNvSpPr/>
          <p:nvPr/>
        </p:nvSpPr>
        <p:spPr>
          <a:xfrm>
            <a:off x="4866116" y="2812903"/>
            <a:ext cx="1241090" cy="171288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DDCEA69-C550-441C-861A-1A5FB139AC3F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 rot="16200000" flipH="1">
            <a:off x="1667878" y="3112154"/>
            <a:ext cx="626646" cy="45810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BC5B93C-30F2-4ADE-82E6-2A57EE60EFA7}"/>
              </a:ext>
            </a:extLst>
          </p:cNvPr>
          <p:cNvCxnSpPr>
            <a:stCxn id="47" idx="3"/>
            <a:endCxn id="48" idx="1"/>
          </p:cNvCxnSpPr>
          <p:nvPr/>
        </p:nvCxnSpPr>
        <p:spPr>
          <a:xfrm flipV="1">
            <a:off x="2439307" y="2513119"/>
            <a:ext cx="2918812" cy="1206080"/>
          </a:xfrm>
          <a:prstGeom prst="bentConnector3">
            <a:avLst>
              <a:gd name="adj1" fmla="val 1682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53587E1-BD0A-4A6F-B3CA-8DF23ABE477E}"/>
              </a:ext>
            </a:extLst>
          </p:cNvPr>
          <p:cNvCxnSpPr>
            <a:stCxn id="59" idx="2"/>
            <a:endCxn id="53" idx="3"/>
          </p:cNvCxnSpPr>
          <p:nvPr/>
        </p:nvCxnSpPr>
        <p:spPr>
          <a:xfrm rot="5400000">
            <a:off x="2583462" y="3221851"/>
            <a:ext cx="1608971" cy="1089151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DBD4A7A-36DC-45A7-A9E7-56952A503EEE}"/>
              </a:ext>
            </a:extLst>
          </p:cNvPr>
          <p:cNvCxnSpPr>
            <a:endCxn id="65" idx="0"/>
          </p:cNvCxnSpPr>
          <p:nvPr/>
        </p:nvCxnSpPr>
        <p:spPr>
          <a:xfrm flipV="1">
            <a:off x="3231056" y="2812903"/>
            <a:ext cx="2255605" cy="1922519"/>
          </a:xfrm>
          <a:prstGeom prst="bentConnector4">
            <a:avLst>
              <a:gd name="adj1" fmla="val 58501"/>
              <a:gd name="adj2" fmla="val 10676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404967F-F6BC-4680-AFF7-A104CF637D25}"/>
              </a:ext>
            </a:extLst>
          </p:cNvPr>
          <p:cNvCxnSpPr>
            <a:stCxn id="57" idx="0"/>
            <a:endCxn id="53" idx="3"/>
          </p:cNvCxnSpPr>
          <p:nvPr/>
        </p:nvCxnSpPr>
        <p:spPr>
          <a:xfrm rot="16200000" flipH="1" flipV="1">
            <a:off x="5245495" y="1678058"/>
            <a:ext cx="490730" cy="5294977"/>
          </a:xfrm>
          <a:prstGeom prst="bentConnector4">
            <a:avLst>
              <a:gd name="adj1" fmla="val -46584"/>
              <a:gd name="adj2" fmla="val 5575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820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보스급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몬스터의 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Status,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스킬 모션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아이템 드랍 등의 대부분을 담당하는 스크립트 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Monster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C06FD2-9206-4837-AF51-82E59C07EFC3}"/>
              </a:ext>
            </a:extLst>
          </p:cNvPr>
          <p:cNvGrpSpPr/>
          <p:nvPr/>
        </p:nvGrpSpPr>
        <p:grpSpPr>
          <a:xfrm>
            <a:off x="406430" y="4470106"/>
            <a:ext cx="6508720" cy="2048233"/>
            <a:chOff x="6330793" y="3495675"/>
            <a:chExt cx="5130138" cy="178714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6356BBD-333E-41E1-BB89-1D64B4373D9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33939BC-8FDD-4C9F-B293-0E0507238008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87A4DA6-F4CB-41F9-A331-111B22013C3D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628B0FA-1CE8-4C5B-A8E4-EE57ED9D7D1E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EFB6EF8-29DE-4C2C-A0B0-76DB29CFBD80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9CD2A34-0DD3-44D3-B7A7-3BE16D62ED56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133F51-FAA4-47D9-9905-D064DFE26369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Upgrade_Mulitple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보스 몬스터가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카운트를 기준으로 하여 보스 몬스터 강화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Time_Boss_Upgrade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는 강화할 수치를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1.2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배 하여 리턴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보스 몬스터의 특수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기믹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(2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페이즈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돌입 후 스킬 사용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위해 보스 몬스터의 체력을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Check_Health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보스 몬스터의 종류마다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페이즈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돌입을 위한 준비 및 애니메이션 변경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‘Enhance’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보스 몬스터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페이즈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변경동안 무적 설정 및 이동 제한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862E0F4-5CF4-44CE-81D8-A9CC2EB8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3" y="2295593"/>
            <a:ext cx="5156546" cy="1115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1201C-FA1C-4D2E-B23E-8F221D87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60"/>
          <a:stretch/>
        </p:blipFill>
        <p:spPr>
          <a:xfrm>
            <a:off x="7799804" y="2280546"/>
            <a:ext cx="3866605" cy="37417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69DFEC-2E26-401E-9A57-522CB207D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76" r="38103"/>
          <a:stretch/>
        </p:blipFill>
        <p:spPr>
          <a:xfrm>
            <a:off x="406430" y="3475492"/>
            <a:ext cx="2634744" cy="5990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FAC800-163D-4BCA-9F01-82A00A12F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146" y="3464394"/>
            <a:ext cx="3113239" cy="92271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54196D-9D75-46ED-8689-93A579ADB4F9}"/>
              </a:ext>
            </a:extLst>
          </p:cNvPr>
          <p:cNvSpPr/>
          <p:nvPr/>
        </p:nvSpPr>
        <p:spPr>
          <a:xfrm>
            <a:off x="861559" y="4606085"/>
            <a:ext cx="1351416" cy="17199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F5C89C-A27B-4BCD-9E57-C8CD8D9C44B6}"/>
              </a:ext>
            </a:extLst>
          </p:cNvPr>
          <p:cNvSpPr/>
          <p:nvPr/>
        </p:nvSpPr>
        <p:spPr>
          <a:xfrm>
            <a:off x="1083386" y="2289819"/>
            <a:ext cx="1640764" cy="14224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A16D81-3622-4F08-A0A6-18D94B36A8FC}"/>
              </a:ext>
            </a:extLst>
          </p:cNvPr>
          <p:cNvSpPr/>
          <p:nvPr/>
        </p:nvSpPr>
        <p:spPr>
          <a:xfrm>
            <a:off x="1175334" y="3475492"/>
            <a:ext cx="1865840" cy="170548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51CEBA2-8FB3-42A4-81F4-84476D824C74}"/>
              </a:ext>
            </a:extLst>
          </p:cNvPr>
          <p:cNvSpPr/>
          <p:nvPr/>
        </p:nvSpPr>
        <p:spPr>
          <a:xfrm>
            <a:off x="3426113" y="2976908"/>
            <a:ext cx="1850737" cy="162269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9AD7AF-2835-43C1-865A-8B6E40FE3985}"/>
              </a:ext>
            </a:extLst>
          </p:cNvPr>
          <p:cNvSpPr/>
          <p:nvPr/>
        </p:nvSpPr>
        <p:spPr>
          <a:xfrm>
            <a:off x="3599150" y="2853505"/>
            <a:ext cx="1964779" cy="11265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AE6F20-60CC-44B9-83A1-AA591EF09AAF}"/>
              </a:ext>
            </a:extLst>
          </p:cNvPr>
          <p:cNvSpPr/>
          <p:nvPr/>
        </p:nvSpPr>
        <p:spPr>
          <a:xfrm>
            <a:off x="1702073" y="5135249"/>
            <a:ext cx="1596939" cy="215792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05613D4-A992-4702-AEC7-CBDB82DA18D0}"/>
              </a:ext>
            </a:extLst>
          </p:cNvPr>
          <p:cNvSpPr/>
          <p:nvPr/>
        </p:nvSpPr>
        <p:spPr>
          <a:xfrm>
            <a:off x="825102" y="5675784"/>
            <a:ext cx="1130763" cy="215792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23C8C86-B8BE-4CC3-82BE-7129AB97EEB0}"/>
              </a:ext>
            </a:extLst>
          </p:cNvPr>
          <p:cNvSpPr/>
          <p:nvPr/>
        </p:nvSpPr>
        <p:spPr>
          <a:xfrm>
            <a:off x="8471996" y="2280546"/>
            <a:ext cx="761651" cy="151522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CEE3E8-C50E-4966-B0F3-A08FEE458BCE}"/>
              </a:ext>
            </a:extLst>
          </p:cNvPr>
          <p:cNvSpPr/>
          <p:nvPr/>
        </p:nvSpPr>
        <p:spPr>
          <a:xfrm>
            <a:off x="949366" y="6232450"/>
            <a:ext cx="752707" cy="198029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664DBA8-BF08-4D4B-BEFB-F77BC075C6D2}"/>
              </a:ext>
            </a:extLst>
          </p:cNvPr>
          <p:cNvSpPr/>
          <p:nvPr/>
        </p:nvSpPr>
        <p:spPr>
          <a:xfrm>
            <a:off x="3843887" y="3461751"/>
            <a:ext cx="506238" cy="150605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F8CE51F-7E91-41E5-B052-0A895A26E2DC}"/>
              </a:ext>
            </a:extLst>
          </p:cNvPr>
          <p:cNvCxnSpPr>
            <a:stCxn id="58" idx="1"/>
            <a:endCxn id="56" idx="1"/>
          </p:cNvCxnSpPr>
          <p:nvPr/>
        </p:nvCxnSpPr>
        <p:spPr>
          <a:xfrm rot="10800000" flipV="1">
            <a:off x="861560" y="2360943"/>
            <a:ext cx="221827" cy="2331139"/>
          </a:xfrm>
          <a:prstGeom prst="bentConnector3">
            <a:avLst>
              <a:gd name="adj1" fmla="val 34854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8441A4B-698C-4958-B39A-58432632BA09}"/>
              </a:ext>
            </a:extLst>
          </p:cNvPr>
          <p:cNvCxnSpPr>
            <a:cxnSpLocks/>
            <a:stCxn id="62" idx="0"/>
            <a:endCxn id="66" idx="0"/>
          </p:cNvCxnSpPr>
          <p:nvPr/>
        </p:nvCxnSpPr>
        <p:spPr>
          <a:xfrm rot="5400000" flipH="1" flipV="1">
            <a:off x="3033904" y="1927856"/>
            <a:ext cx="621987" cy="2473286"/>
          </a:xfrm>
          <a:prstGeom prst="bentConnector3">
            <a:avLst>
              <a:gd name="adj1" fmla="val 11513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0FC4E1E9-EF69-4C42-A249-9B35F7B4841F}"/>
              </a:ext>
            </a:extLst>
          </p:cNvPr>
          <p:cNvCxnSpPr>
            <a:cxnSpLocks/>
            <a:stCxn id="62" idx="0"/>
            <a:endCxn id="64" idx="2"/>
          </p:cNvCxnSpPr>
          <p:nvPr/>
        </p:nvCxnSpPr>
        <p:spPr>
          <a:xfrm rot="5400000" flipH="1" flipV="1">
            <a:off x="3061711" y="2185721"/>
            <a:ext cx="336315" cy="22432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4EB1BFC0-420C-445F-98D6-60D7181907CA}"/>
              </a:ext>
            </a:extLst>
          </p:cNvPr>
          <p:cNvCxnSpPr>
            <a:stCxn id="67" idx="1"/>
            <a:endCxn id="62" idx="1"/>
          </p:cNvCxnSpPr>
          <p:nvPr/>
        </p:nvCxnSpPr>
        <p:spPr>
          <a:xfrm rot="10800000">
            <a:off x="1175335" y="3560767"/>
            <a:ext cx="526739" cy="1682379"/>
          </a:xfrm>
          <a:prstGeom prst="bentConnector3">
            <a:avLst>
              <a:gd name="adj1" fmla="val 19786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DB682DE-24EB-49DA-8CF0-302016BEEC4D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rot="5400000" flipH="1" flipV="1">
            <a:off x="3316138" y="354892"/>
            <a:ext cx="3611030" cy="7462338"/>
          </a:xfrm>
          <a:prstGeom prst="bentConnector5">
            <a:avLst>
              <a:gd name="adj1" fmla="val -6331"/>
              <a:gd name="adj2" fmla="val 80429"/>
              <a:gd name="adj3" fmla="val 1063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2DB6D2C-022E-4FF9-BF40-4742D4F4A00A}"/>
              </a:ext>
            </a:extLst>
          </p:cNvPr>
          <p:cNvCxnSpPr>
            <a:cxnSpLocks/>
            <a:stCxn id="71" idx="3"/>
            <a:endCxn id="70" idx="2"/>
          </p:cNvCxnSpPr>
          <p:nvPr/>
        </p:nvCxnSpPr>
        <p:spPr>
          <a:xfrm flipH="1">
            <a:off x="1325720" y="3537054"/>
            <a:ext cx="3024405" cy="2893425"/>
          </a:xfrm>
          <a:prstGeom prst="bentConnector4">
            <a:avLst>
              <a:gd name="adj1" fmla="val -93815"/>
              <a:gd name="adj2" fmla="val 104183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786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게임을 진행하는데 있어 난이도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레벨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경험치 및 코인 획득 등 전반적인 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GameManager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C06FD2-9206-4837-AF51-82E59C07EFC3}"/>
              </a:ext>
            </a:extLst>
          </p:cNvPr>
          <p:cNvGrpSpPr/>
          <p:nvPr/>
        </p:nvGrpSpPr>
        <p:grpSpPr>
          <a:xfrm>
            <a:off x="6952196" y="3191620"/>
            <a:ext cx="5002698" cy="2293527"/>
            <a:chOff x="6330793" y="3495675"/>
            <a:chExt cx="5130138" cy="178714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6356BBD-333E-41E1-BB89-1D64B4373D9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33939BC-8FDD-4C9F-B293-0E0507238008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87A4DA6-F4CB-41F9-A331-111B22013C3D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628B0FA-1CE8-4C5B-A8E4-EE57ED9D7D1E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EFB6EF8-29DE-4C2C-A0B0-76DB29CFBD80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9CD2A34-0DD3-44D3-B7A7-3BE16D62ED56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133F51-FAA4-47D9-9905-D064DFE26369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‘Awake’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선택된 난이도에 따른 게임 시간 초기화 및 플레이어의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Level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 경험치 초기화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‘Update’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남아있는 게임 시간을 프레임 단위로 계산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게임이 진행됨에 따라 난이도가 올리기 위해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Spawn_Point_Time_Update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생성될 몬스터의 수와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스폰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간격을 갱신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Upgrade_Count_Reset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보스급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몬스터의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Status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곱계산을 위한 변수 값 설정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CA857A1-46AF-4390-BF47-0DEF3F41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30738"/>
            <a:ext cx="4324128" cy="1177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F6C811-C0CE-4653-BA14-E491CC776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3486653"/>
            <a:ext cx="3075245" cy="3059393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C2ABB97D-3D0B-44C3-93DA-77B068EBD034}"/>
              </a:ext>
            </a:extLst>
          </p:cNvPr>
          <p:cNvSpPr/>
          <p:nvPr/>
        </p:nvSpPr>
        <p:spPr>
          <a:xfrm>
            <a:off x="1778237" y="4999740"/>
            <a:ext cx="1502606" cy="15462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2ABFB2-A416-4F8B-89BB-3348869FA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799" y="3486653"/>
            <a:ext cx="3209417" cy="20684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08E180-4B3E-4C9D-90DC-ABABD019C0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511"/>
          <a:stretch/>
        </p:blipFill>
        <p:spPr>
          <a:xfrm>
            <a:off x="3613799" y="5636121"/>
            <a:ext cx="6756617" cy="94543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50A165-AC37-4026-B85F-1D8A92C8B9B5}"/>
              </a:ext>
            </a:extLst>
          </p:cNvPr>
          <p:cNvSpPr/>
          <p:nvPr/>
        </p:nvSpPr>
        <p:spPr>
          <a:xfrm>
            <a:off x="4266723" y="3512989"/>
            <a:ext cx="1327253" cy="97591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89952C-9ED8-4DE0-9AF0-BDC39E77F6D4}"/>
              </a:ext>
            </a:extLst>
          </p:cNvPr>
          <p:cNvSpPr/>
          <p:nvPr/>
        </p:nvSpPr>
        <p:spPr>
          <a:xfrm>
            <a:off x="7360790" y="4430213"/>
            <a:ext cx="2012634" cy="18133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AA299B-D4A1-45E5-8146-AC789A410433}"/>
              </a:ext>
            </a:extLst>
          </p:cNvPr>
          <p:cNvSpPr/>
          <p:nvPr/>
        </p:nvSpPr>
        <p:spPr>
          <a:xfrm>
            <a:off x="1859576" y="5425067"/>
            <a:ext cx="1302724" cy="130041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733B8E8-2802-4334-A029-CE9E00D30C60}"/>
              </a:ext>
            </a:extLst>
          </p:cNvPr>
          <p:cNvSpPr/>
          <p:nvPr/>
        </p:nvSpPr>
        <p:spPr>
          <a:xfrm>
            <a:off x="4291252" y="5640252"/>
            <a:ext cx="1252298" cy="146402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F67606-CEAE-43C2-9D6C-7D8874010336}"/>
              </a:ext>
            </a:extLst>
          </p:cNvPr>
          <p:cNvSpPr/>
          <p:nvPr/>
        </p:nvSpPr>
        <p:spPr>
          <a:xfrm>
            <a:off x="7340916" y="4975725"/>
            <a:ext cx="1700794" cy="20265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1988C65-9B23-47E8-9686-C7C2DEED42CE}"/>
              </a:ext>
            </a:extLst>
          </p:cNvPr>
          <p:cNvCxnSpPr>
            <a:stCxn id="59" idx="0"/>
            <a:endCxn id="57" idx="1"/>
          </p:cNvCxnSpPr>
          <p:nvPr/>
        </p:nvCxnSpPr>
        <p:spPr>
          <a:xfrm rot="5400000" flipH="1" flipV="1">
            <a:off x="2679154" y="3412172"/>
            <a:ext cx="1437955" cy="173718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616D4B0-0832-4F5D-80C5-CCE49E8B63FA}"/>
              </a:ext>
            </a:extLst>
          </p:cNvPr>
          <p:cNvCxnSpPr>
            <a:cxnSpLocks/>
            <a:stCxn id="72" idx="3"/>
            <a:endCxn id="74" idx="1"/>
          </p:cNvCxnSpPr>
          <p:nvPr/>
        </p:nvCxnSpPr>
        <p:spPr>
          <a:xfrm>
            <a:off x="3162300" y="5490088"/>
            <a:ext cx="1128952" cy="223365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914EAD6-9156-453D-B736-C930D8297116}"/>
              </a:ext>
            </a:extLst>
          </p:cNvPr>
          <p:cNvCxnSpPr>
            <a:cxnSpLocks/>
            <a:stCxn id="57" idx="3"/>
            <a:endCxn id="65" idx="1"/>
          </p:cNvCxnSpPr>
          <p:nvPr/>
        </p:nvCxnSpPr>
        <p:spPr>
          <a:xfrm>
            <a:off x="5593976" y="3561785"/>
            <a:ext cx="1766814" cy="95909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2833898-5BE9-42B0-83D5-054720E83F86}"/>
              </a:ext>
            </a:extLst>
          </p:cNvPr>
          <p:cNvCxnSpPr>
            <a:endCxn id="75" idx="1"/>
          </p:cNvCxnSpPr>
          <p:nvPr/>
        </p:nvCxnSpPr>
        <p:spPr>
          <a:xfrm flipV="1">
            <a:off x="5407158" y="5077052"/>
            <a:ext cx="1933758" cy="623128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C38E9AA9-603C-4CF7-B1AA-0EF07122C4BC}"/>
              </a:ext>
            </a:extLst>
          </p:cNvPr>
          <p:cNvSpPr/>
          <p:nvPr/>
        </p:nvSpPr>
        <p:spPr>
          <a:xfrm>
            <a:off x="4211319" y="2708284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BCFE933-8F03-4DF0-B8EB-45D3A41AF3DB}"/>
              </a:ext>
            </a:extLst>
          </p:cNvPr>
          <p:cNvCxnSpPr>
            <a:stCxn id="77" idx="6"/>
            <a:endCxn id="52" idx="0"/>
          </p:cNvCxnSpPr>
          <p:nvPr/>
        </p:nvCxnSpPr>
        <p:spPr>
          <a:xfrm>
            <a:off x="4391319" y="2798284"/>
            <a:ext cx="5062226" cy="393336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B4357B3D-EC5F-4549-A2C8-73C7F1F7AF95}"/>
              </a:ext>
            </a:extLst>
          </p:cNvPr>
          <p:cNvSpPr/>
          <p:nvPr/>
        </p:nvSpPr>
        <p:spPr>
          <a:xfrm>
            <a:off x="2770173" y="410855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2D9162C0-8F4D-4640-B2C8-1EAE95D4FF50}"/>
              </a:ext>
            </a:extLst>
          </p:cNvPr>
          <p:cNvSpPr/>
          <p:nvPr/>
        </p:nvSpPr>
        <p:spPr>
          <a:xfrm>
            <a:off x="7140872" y="3891051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579B72A-1C1B-4EB6-B3C1-F3764CED3B12}"/>
              </a:ext>
            </a:extLst>
          </p:cNvPr>
          <p:cNvCxnSpPr>
            <a:stCxn id="80" idx="6"/>
            <a:endCxn id="81" idx="2"/>
          </p:cNvCxnSpPr>
          <p:nvPr/>
        </p:nvCxnSpPr>
        <p:spPr>
          <a:xfrm flipV="1">
            <a:off x="2950173" y="3981051"/>
            <a:ext cx="4190699" cy="21750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8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게임을 진행하는데 있어 난이도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레벨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경험치 및 코인 획득 등 전반적인 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GameManager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C06FD2-9206-4837-AF51-82E59C07EFC3}"/>
              </a:ext>
            </a:extLst>
          </p:cNvPr>
          <p:cNvGrpSpPr/>
          <p:nvPr/>
        </p:nvGrpSpPr>
        <p:grpSpPr>
          <a:xfrm>
            <a:off x="223907" y="4164191"/>
            <a:ext cx="4643177" cy="1249908"/>
            <a:chOff x="6330793" y="3495675"/>
            <a:chExt cx="5130138" cy="178714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6356BBD-333E-41E1-BB89-1D64B4373D9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33939BC-8FDD-4C9F-B293-0E0507238008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87A4DA6-F4CB-41F9-A331-111B22013C3D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628B0FA-1CE8-4C5B-A8E4-EE57ED9D7D1E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EFB6EF8-29DE-4C2C-A0B0-76DB29CFBD80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9CD2A34-0DD3-44D3-B7A7-3BE16D62ED56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133F51-FAA4-47D9-9905-D064DFE26369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Timer_HUD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‘Update’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에서 매 프레임 단위로 호출하여 플레이어에게 시각적으로 보여지는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변경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GameManager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에서 사전에 생성한 인스턴스 클래스를 사용하여 이벤트를 적용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유니티 내부에서 위 인스턴스에 이벤트를 등록하여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0EE1C488-EAA9-4F42-8C60-802EC740F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10" r="44230" b="4567"/>
          <a:stretch/>
        </p:blipFill>
        <p:spPr>
          <a:xfrm>
            <a:off x="409574" y="2242822"/>
            <a:ext cx="1715061" cy="5697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E0C69-4843-48B3-8F3D-7FC6E20E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2945342"/>
            <a:ext cx="1586423" cy="601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4695B1-7828-477F-A83B-B8CB1B980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707" y="3574817"/>
            <a:ext cx="5900903" cy="2054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BD0934-BADC-436C-93F9-0B01A55CA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950" y="2239596"/>
            <a:ext cx="2514671" cy="8326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2684D5-C020-46F6-82D3-6BE7A2DE5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635" y="3223347"/>
            <a:ext cx="2707209" cy="78243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5E3773-B7F2-4F14-85C4-514C4CEED4E4}"/>
              </a:ext>
            </a:extLst>
          </p:cNvPr>
          <p:cNvSpPr/>
          <p:nvPr/>
        </p:nvSpPr>
        <p:spPr>
          <a:xfrm>
            <a:off x="1083279" y="2382926"/>
            <a:ext cx="688371" cy="13643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0460693-822B-484F-B507-D407E199D53A}"/>
              </a:ext>
            </a:extLst>
          </p:cNvPr>
          <p:cNvSpPr/>
          <p:nvPr/>
        </p:nvSpPr>
        <p:spPr>
          <a:xfrm>
            <a:off x="1116656" y="2945342"/>
            <a:ext cx="739037" cy="13516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06E182F-08F8-4CA0-AD99-F6BC429D8F58}"/>
              </a:ext>
            </a:extLst>
          </p:cNvPr>
          <p:cNvSpPr/>
          <p:nvPr/>
        </p:nvSpPr>
        <p:spPr>
          <a:xfrm>
            <a:off x="576516" y="4258624"/>
            <a:ext cx="871284" cy="19140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A2A5031-5C58-4CB6-93E8-F90E52B41BBA}"/>
              </a:ext>
            </a:extLst>
          </p:cNvPr>
          <p:cNvSpPr/>
          <p:nvPr/>
        </p:nvSpPr>
        <p:spPr>
          <a:xfrm>
            <a:off x="4490302" y="244834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F9DC132-DEAA-4489-9FE2-060531313997}"/>
              </a:ext>
            </a:extLst>
          </p:cNvPr>
          <p:cNvSpPr/>
          <p:nvPr/>
        </p:nvSpPr>
        <p:spPr>
          <a:xfrm>
            <a:off x="4490302" y="3524562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2B86F1C-8290-4F5C-BFAD-92E98D0E9314}"/>
              </a:ext>
            </a:extLst>
          </p:cNvPr>
          <p:cNvCxnSpPr>
            <a:cxnSpLocks/>
            <a:stCxn id="68" idx="6"/>
            <a:endCxn id="69" idx="6"/>
          </p:cNvCxnSpPr>
          <p:nvPr/>
        </p:nvCxnSpPr>
        <p:spPr>
          <a:xfrm>
            <a:off x="4670302" y="2538340"/>
            <a:ext cx="12700" cy="1076222"/>
          </a:xfrm>
          <a:prstGeom prst="bentConnector3">
            <a:avLst>
              <a:gd name="adj1" fmla="val 18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5F67601-60DE-4BA2-8DE5-07B4EE0DADD5}"/>
              </a:ext>
            </a:extLst>
          </p:cNvPr>
          <p:cNvCxnSpPr>
            <a:stCxn id="66" idx="0"/>
            <a:endCxn id="64" idx="2"/>
          </p:cNvCxnSpPr>
          <p:nvPr/>
        </p:nvCxnSpPr>
        <p:spPr>
          <a:xfrm rot="5400000" flipH="1" flipV="1">
            <a:off x="660108" y="3432558"/>
            <a:ext cx="1178117" cy="474017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0A67AE9-FDBA-4B4E-A448-3D7BA919B591}"/>
              </a:ext>
            </a:extLst>
          </p:cNvPr>
          <p:cNvCxnSpPr>
            <a:cxnSpLocks/>
            <a:stCxn id="62" idx="1"/>
            <a:endCxn id="64" idx="1"/>
          </p:cNvCxnSpPr>
          <p:nvPr/>
        </p:nvCxnSpPr>
        <p:spPr>
          <a:xfrm rot="10800000" flipH="1" flipV="1">
            <a:off x="1083278" y="2451145"/>
            <a:ext cx="33377" cy="561780"/>
          </a:xfrm>
          <a:prstGeom prst="bentConnector3">
            <a:avLst>
              <a:gd name="adj1" fmla="val -68490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45E47F4-126A-494B-B8CE-4AB3D61C5AB6}"/>
              </a:ext>
            </a:extLst>
          </p:cNvPr>
          <p:cNvCxnSpPr>
            <a:stCxn id="52" idx="3"/>
            <a:endCxn id="68" idx="6"/>
          </p:cNvCxnSpPr>
          <p:nvPr/>
        </p:nvCxnSpPr>
        <p:spPr>
          <a:xfrm flipH="1" flipV="1">
            <a:off x="4670302" y="2538340"/>
            <a:ext cx="196782" cy="2250805"/>
          </a:xfrm>
          <a:prstGeom prst="bentConnector3">
            <a:avLst>
              <a:gd name="adj1" fmla="val -7972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40AE1CF-F5D5-4012-AC57-6A0C7974F4AE}"/>
              </a:ext>
            </a:extLst>
          </p:cNvPr>
          <p:cNvGrpSpPr/>
          <p:nvPr/>
        </p:nvGrpSpPr>
        <p:grpSpPr>
          <a:xfrm>
            <a:off x="5441431" y="2003807"/>
            <a:ext cx="6474412" cy="1482736"/>
            <a:chOff x="6330793" y="3495675"/>
            <a:chExt cx="5130138" cy="178714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27F062D-804D-41EC-AD4C-04E774E717CF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EAEA8F-515B-4548-B6BF-043C44105529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4E952A-2079-428E-9493-7B6B22B645A1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C213EEB-C2DA-47B1-A914-3314CDAF722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0CBC654-6AB6-4119-B429-4B897302C4A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CC62192-F5B9-4AA3-9695-EA0FCCE3A79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995BA7-DE55-4AFC-ADB6-98B635912C7A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Clear_Condition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‘Update’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에서 매 프레임 단위로 호출하여 클리어 여부 확인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 클리어 시 클리어 정보 반영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Reset_Temp_DataUpdate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인게임에서 상승된 수치들을 반환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Score_Calculation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통해서 게임 종료 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Score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경험치 계산 및 반영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생존시간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*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난이도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)+(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잡은 몬스터 수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*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난이도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)+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스테이지와 난이도에 따른 가중치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5F745963-1FF2-48DF-A68A-C38BDDAB6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07" y="5805815"/>
            <a:ext cx="5159387" cy="755239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A4C1E012-F745-4BCB-BF3F-50CDBA1278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5707" y="5700978"/>
            <a:ext cx="3805392" cy="937894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2B1D73AB-8287-422A-A257-00DCA387C543}"/>
              </a:ext>
            </a:extLst>
          </p:cNvPr>
          <p:cNvSpPr/>
          <p:nvPr/>
        </p:nvSpPr>
        <p:spPr>
          <a:xfrm>
            <a:off x="5817473" y="2115559"/>
            <a:ext cx="1257974" cy="20265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53175FA-DF95-4947-B7E8-E2484DE6C5F3}"/>
              </a:ext>
            </a:extLst>
          </p:cNvPr>
          <p:cNvSpPr/>
          <p:nvPr/>
        </p:nvSpPr>
        <p:spPr>
          <a:xfrm>
            <a:off x="6695929" y="3578693"/>
            <a:ext cx="971552" cy="125869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FBF40A-9C49-4F3B-B8F9-87A01311BD2B}"/>
              </a:ext>
            </a:extLst>
          </p:cNvPr>
          <p:cNvSpPr/>
          <p:nvPr/>
        </p:nvSpPr>
        <p:spPr>
          <a:xfrm>
            <a:off x="6206034" y="2643781"/>
            <a:ext cx="1931491" cy="202653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DB47FE4-DCFB-4D0A-A9EC-860920AAFCA7}"/>
              </a:ext>
            </a:extLst>
          </p:cNvPr>
          <p:cNvSpPr/>
          <p:nvPr/>
        </p:nvSpPr>
        <p:spPr>
          <a:xfrm>
            <a:off x="972054" y="5804113"/>
            <a:ext cx="1411577" cy="146632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688085-23D2-4CD8-AEF3-6DDEA3E05A66}"/>
              </a:ext>
            </a:extLst>
          </p:cNvPr>
          <p:cNvSpPr/>
          <p:nvPr/>
        </p:nvSpPr>
        <p:spPr>
          <a:xfrm>
            <a:off x="6656578" y="4528751"/>
            <a:ext cx="1347763" cy="148023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3E679A8-2708-4EBB-9F23-C0F7B15E4CA1}"/>
              </a:ext>
            </a:extLst>
          </p:cNvPr>
          <p:cNvSpPr/>
          <p:nvPr/>
        </p:nvSpPr>
        <p:spPr>
          <a:xfrm>
            <a:off x="6652569" y="5079036"/>
            <a:ext cx="1131737" cy="123996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AA6A4D6-F6E2-44B3-9D16-CA3898448E9D}"/>
              </a:ext>
            </a:extLst>
          </p:cNvPr>
          <p:cNvSpPr/>
          <p:nvPr/>
        </p:nvSpPr>
        <p:spPr>
          <a:xfrm>
            <a:off x="6695929" y="5700978"/>
            <a:ext cx="1052659" cy="123996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401235B-AD32-4DA1-AB68-AC1292D4598A}"/>
              </a:ext>
            </a:extLst>
          </p:cNvPr>
          <p:cNvSpPr/>
          <p:nvPr/>
        </p:nvSpPr>
        <p:spPr>
          <a:xfrm>
            <a:off x="6033037" y="3003202"/>
            <a:ext cx="1400644" cy="166787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CE4ECB9-019A-43D6-8ABB-BEBA5D1E294A}"/>
              </a:ext>
            </a:extLst>
          </p:cNvPr>
          <p:cNvCxnSpPr>
            <a:stCxn id="93" idx="1"/>
            <a:endCxn id="92" idx="1"/>
          </p:cNvCxnSpPr>
          <p:nvPr/>
        </p:nvCxnSpPr>
        <p:spPr>
          <a:xfrm rot="10800000">
            <a:off x="5817473" y="2216886"/>
            <a:ext cx="878456" cy="1424742"/>
          </a:xfrm>
          <a:prstGeom prst="bentConnector3">
            <a:avLst>
              <a:gd name="adj1" fmla="val 12602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DCA7906-4700-4773-9E43-CBC8BF540F70}"/>
              </a:ext>
            </a:extLst>
          </p:cNvPr>
          <p:cNvCxnSpPr>
            <a:stCxn id="95" idx="3"/>
            <a:endCxn id="96" idx="1"/>
          </p:cNvCxnSpPr>
          <p:nvPr/>
        </p:nvCxnSpPr>
        <p:spPr>
          <a:xfrm flipV="1">
            <a:off x="2383631" y="4602763"/>
            <a:ext cx="4272947" cy="1274666"/>
          </a:xfrm>
          <a:prstGeom prst="bentConnector3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AD0258F2-09C5-4D87-9315-0D5A890746B4}"/>
              </a:ext>
            </a:extLst>
          </p:cNvPr>
          <p:cNvCxnSpPr>
            <a:stCxn id="94" idx="1"/>
            <a:endCxn id="95" idx="3"/>
          </p:cNvCxnSpPr>
          <p:nvPr/>
        </p:nvCxnSpPr>
        <p:spPr>
          <a:xfrm rot="10800000" flipV="1">
            <a:off x="2383632" y="2745107"/>
            <a:ext cx="3822403" cy="3132321"/>
          </a:xfrm>
          <a:prstGeom prst="bentConnector3">
            <a:avLst>
              <a:gd name="adj1" fmla="val 22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F437332C-7CA2-4744-BB04-EF2716570E94}"/>
              </a:ext>
            </a:extLst>
          </p:cNvPr>
          <p:cNvCxnSpPr>
            <a:stCxn id="99" idx="1"/>
            <a:endCxn id="98" idx="1"/>
          </p:cNvCxnSpPr>
          <p:nvPr/>
        </p:nvCxnSpPr>
        <p:spPr>
          <a:xfrm rot="10800000" flipH="1" flipV="1">
            <a:off x="6033037" y="3086596"/>
            <a:ext cx="662892" cy="2676380"/>
          </a:xfrm>
          <a:prstGeom prst="bentConnector3">
            <a:avLst>
              <a:gd name="adj1" fmla="val -34485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8746BFC-3AC9-4D56-92B7-30C54D1DC4E0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 rot="16200000" flipH="1">
            <a:off x="6971375" y="5450094"/>
            <a:ext cx="497946" cy="3821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083700C4-7FB0-40C8-99A4-AB98CC27D800}"/>
              </a:ext>
            </a:extLst>
          </p:cNvPr>
          <p:cNvSpPr/>
          <p:nvPr/>
        </p:nvSpPr>
        <p:spPr>
          <a:xfrm>
            <a:off x="10765512" y="489891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9D19E57F-A006-4637-86AF-37D4D4F0C352}"/>
              </a:ext>
            </a:extLst>
          </p:cNvPr>
          <p:cNvCxnSpPr>
            <a:stCxn id="114" idx="0"/>
            <a:endCxn id="85" idx="0"/>
          </p:cNvCxnSpPr>
          <p:nvPr/>
        </p:nvCxnSpPr>
        <p:spPr>
          <a:xfrm rot="16200000" flipV="1">
            <a:off x="8355794" y="2399192"/>
            <a:ext cx="2816805" cy="2182632"/>
          </a:xfrm>
          <a:prstGeom prst="bentConnector5">
            <a:avLst>
              <a:gd name="adj1" fmla="val 26199"/>
              <a:gd name="adj2" fmla="val 260883"/>
              <a:gd name="adj3" fmla="val 10811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499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게임을 진행하는데 있어 난이도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레벨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경험치 및 코인 획득 등 전반적인 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GameManager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40AE1CF-F5D5-4012-AC57-6A0C7974F4AE}"/>
              </a:ext>
            </a:extLst>
          </p:cNvPr>
          <p:cNvGrpSpPr/>
          <p:nvPr/>
        </p:nvGrpSpPr>
        <p:grpSpPr>
          <a:xfrm>
            <a:off x="6912763" y="2254293"/>
            <a:ext cx="5028225" cy="2454739"/>
            <a:chOff x="6330793" y="3495675"/>
            <a:chExt cx="5130138" cy="178714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27F062D-804D-41EC-AD4C-04E774E717CF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EAEA8F-515B-4548-B6BF-043C44105529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4E952A-2079-428E-9493-7B6B22B645A1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C213EEB-C2DA-47B1-A914-3314CDAF722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0CBC654-6AB6-4119-B429-4B897302C4A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CC62192-F5B9-4AA3-9695-EA0FCCE3A79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995BA7-DE55-4AFC-ADB6-98B635912C7A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Get_Exp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Get_Coin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실제 게임 플레이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 벌어들인 경험치 및 재화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표현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Level_Up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실제 경험치가 다음 요구치에 충족 할 경우 연결된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Level_Up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스크립트를 통해 실제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레벨업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진행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Stop’,‘Resume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통해서 일시정지 와 재개 시 애니메이션 정지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재생 구현 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Game_End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클리어 하지 못하고 플레이 도중 플레이어가 사망 시 결산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재화 및 플레이어 경험치 반영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0CCB38D-4758-4472-A95F-A3BF5CF2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252802"/>
            <a:ext cx="2578600" cy="763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DEB563-A6F8-4278-8ED3-8BB7812F3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3090758"/>
            <a:ext cx="4271935" cy="16182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2AE06F-3642-4D49-833B-952076E8D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4774112"/>
            <a:ext cx="1946276" cy="8090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96DB5E-4692-438E-845B-FE11FF074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4" y="5651524"/>
            <a:ext cx="2238249" cy="95812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4409F19-5E12-4362-866B-285BBBBDD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98" y="5569641"/>
            <a:ext cx="3254224" cy="10132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8AD87F-0158-457B-9782-7B5878A05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0513" y="3105371"/>
            <a:ext cx="1976800" cy="111145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A3D829-CD7F-49E0-8C23-F7923237E0F4}"/>
              </a:ext>
            </a:extLst>
          </p:cNvPr>
          <p:cNvSpPr/>
          <p:nvPr/>
        </p:nvSpPr>
        <p:spPr>
          <a:xfrm>
            <a:off x="1053578" y="2245895"/>
            <a:ext cx="1020491" cy="13643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5A062D-6E0D-4D79-BDA5-06A1DAB1D49E}"/>
              </a:ext>
            </a:extLst>
          </p:cNvPr>
          <p:cNvSpPr/>
          <p:nvPr/>
        </p:nvSpPr>
        <p:spPr>
          <a:xfrm>
            <a:off x="1083503" y="3081088"/>
            <a:ext cx="1020491" cy="13643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E6D2FE-21CB-40BF-99A4-73740E106DB2}"/>
              </a:ext>
            </a:extLst>
          </p:cNvPr>
          <p:cNvSpPr/>
          <p:nvPr/>
        </p:nvSpPr>
        <p:spPr>
          <a:xfrm>
            <a:off x="7252775" y="2409911"/>
            <a:ext cx="660120" cy="16660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EC0C57-1184-4B97-8034-B7FD2E302ABF}"/>
              </a:ext>
            </a:extLst>
          </p:cNvPr>
          <p:cNvSpPr/>
          <p:nvPr/>
        </p:nvSpPr>
        <p:spPr>
          <a:xfrm>
            <a:off x="8276711" y="2382331"/>
            <a:ext cx="724413" cy="194181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D23C15-BD1C-4AD4-8D85-68A8B8013206}"/>
              </a:ext>
            </a:extLst>
          </p:cNvPr>
          <p:cNvSpPr/>
          <p:nvPr/>
        </p:nvSpPr>
        <p:spPr>
          <a:xfrm>
            <a:off x="846020" y="4036967"/>
            <a:ext cx="608924" cy="11122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F000D49-8A42-4BFA-9CD3-8B34987BC573}"/>
              </a:ext>
            </a:extLst>
          </p:cNvPr>
          <p:cNvSpPr/>
          <p:nvPr/>
        </p:nvSpPr>
        <p:spPr>
          <a:xfrm>
            <a:off x="5487075" y="3105371"/>
            <a:ext cx="587494" cy="11122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36FD5B-1E31-469F-A924-963CFA6A18FB}"/>
              </a:ext>
            </a:extLst>
          </p:cNvPr>
          <p:cNvSpPr/>
          <p:nvPr/>
        </p:nvSpPr>
        <p:spPr>
          <a:xfrm>
            <a:off x="7241341" y="2936219"/>
            <a:ext cx="744179" cy="166601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F34D387-7EB1-4BCF-8B62-0507422FF016}"/>
              </a:ext>
            </a:extLst>
          </p:cNvPr>
          <p:cNvSpPr/>
          <p:nvPr/>
        </p:nvSpPr>
        <p:spPr>
          <a:xfrm>
            <a:off x="1065212" y="4769506"/>
            <a:ext cx="349251" cy="146632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865363-C6BC-439E-B2B9-19FB96CBAA51}"/>
              </a:ext>
            </a:extLst>
          </p:cNvPr>
          <p:cNvSpPr/>
          <p:nvPr/>
        </p:nvSpPr>
        <p:spPr>
          <a:xfrm>
            <a:off x="1081122" y="5640022"/>
            <a:ext cx="485741" cy="146632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32CA1B-1C86-40E7-86A7-C5D4CB5590AD}"/>
              </a:ext>
            </a:extLst>
          </p:cNvPr>
          <p:cNvSpPr/>
          <p:nvPr/>
        </p:nvSpPr>
        <p:spPr>
          <a:xfrm>
            <a:off x="7301181" y="3498839"/>
            <a:ext cx="433120" cy="166601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2612C3-E2A6-41E7-A396-EE952B8896C1}"/>
              </a:ext>
            </a:extLst>
          </p:cNvPr>
          <p:cNvSpPr/>
          <p:nvPr/>
        </p:nvSpPr>
        <p:spPr>
          <a:xfrm>
            <a:off x="7985520" y="3499193"/>
            <a:ext cx="652329" cy="194181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2F30DE5-992C-4858-9B7E-FB51A039473A}"/>
              </a:ext>
            </a:extLst>
          </p:cNvPr>
          <p:cNvSpPr/>
          <p:nvPr/>
        </p:nvSpPr>
        <p:spPr>
          <a:xfrm>
            <a:off x="3379869" y="5563543"/>
            <a:ext cx="537287" cy="113669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8452DF-C998-4260-B7A5-34DC609F8377}"/>
              </a:ext>
            </a:extLst>
          </p:cNvPr>
          <p:cNvSpPr/>
          <p:nvPr/>
        </p:nvSpPr>
        <p:spPr>
          <a:xfrm>
            <a:off x="7241847" y="4036967"/>
            <a:ext cx="816303" cy="179858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FC75E5C-65A6-417B-9583-E5F2820F3230}"/>
              </a:ext>
            </a:extLst>
          </p:cNvPr>
          <p:cNvCxnSpPr>
            <a:stCxn id="41" idx="3"/>
            <a:endCxn id="42" idx="3"/>
          </p:cNvCxnSpPr>
          <p:nvPr/>
        </p:nvCxnSpPr>
        <p:spPr>
          <a:xfrm>
            <a:off x="2074069" y="2314114"/>
            <a:ext cx="29925" cy="835193"/>
          </a:xfrm>
          <a:prstGeom prst="bentConnector3">
            <a:avLst>
              <a:gd name="adj1" fmla="val 86391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8D75D36-2AE0-44B4-AE1A-70BF98A854A5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5400000" flipH="1" flipV="1">
            <a:off x="8097086" y="1868080"/>
            <a:ext cx="27580" cy="1056083"/>
          </a:xfrm>
          <a:prstGeom prst="bentConnector3">
            <a:avLst>
              <a:gd name="adj1" fmla="val 92886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8DD3DA-6623-4768-B313-BE2617408F1F}"/>
              </a:ext>
            </a:extLst>
          </p:cNvPr>
          <p:cNvCxnSpPr>
            <a:cxnSpLocks/>
            <a:stCxn id="43" idx="0"/>
            <a:endCxn id="41" idx="3"/>
          </p:cNvCxnSpPr>
          <p:nvPr/>
        </p:nvCxnSpPr>
        <p:spPr>
          <a:xfrm rot="16200000" flipV="1">
            <a:off x="4780554" y="-392370"/>
            <a:ext cx="95797" cy="5508766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1775B26-7CA0-4917-A94A-73AB833850E8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 flipV="1">
            <a:off x="1454944" y="3160981"/>
            <a:ext cx="4032131" cy="931596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C9ABEB6-8635-43FD-8A99-7A0A64D64107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074569" y="3019520"/>
            <a:ext cx="1166772" cy="141461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BAB1B65F-CE42-431E-A897-3151250BDFE6}"/>
              </a:ext>
            </a:extLst>
          </p:cNvPr>
          <p:cNvCxnSpPr>
            <a:cxnSpLocks/>
            <a:stCxn id="48" idx="3"/>
            <a:endCxn id="49" idx="3"/>
          </p:cNvCxnSpPr>
          <p:nvPr/>
        </p:nvCxnSpPr>
        <p:spPr>
          <a:xfrm>
            <a:off x="1414463" y="4842822"/>
            <a:ext cx="152400" cy="870516"/>
          </a:xfrm>
          <a:prstGeom prst="bentConnector3">
            <a:avLst>
              <a:gd name="adj1" fmla="val 2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199147A2-C9C9-4C36-8E06-EB170097B2D6}"/>
              </a:ext>
            </a:extLst>
          </p:cNvPr>
          <p:cNvCxnSpPr>
            <a:cxnSpLocks/>
            <a:stCxn id="51" idx="2"/>
            <a:endCxn id="50" idx="2"/>
          </p:cNvCxnSpPr>
          <p:nvPr/>
        </p:nvCxnSpPr>
        <p:spPr>
          <a:xfrm rot="5400000" flipH="1">
            <a:off x="7900746" y="3282435"/>
            <a:ext cx="27934" cy="793944"/>
          </a:xfrm>
          <a:prstGeom prst="bentConnector3">
            <a:avLst>
              <a:gd name="adj1" fmla="val -6258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217C49B-EF41-4A09-ABF4-2AEE84A8C42A}"/>
              </a:ext>
            </a:extLst>
          </p:cNvPr>
          <p:cNvCxnSpPr>
            <a:stCxn id="50" idx="0"/>
            <a:endCxn id="48" idx="3"/>
          </p:cNvCxnSpPr>
          <p:nvPr/>
        </p:nvCxnSpPr>
        <p:spPr>
          <a:xfrm rot="16200000" flipH="1" flipV="1">
            <a:off x="3794110" y="1119191"/>
            <a:ext cx="1343983" cy="6103278"/>
          </a:xfrm>
          <a:prstGeom prst="bentConnector4">
            <a:avLst>
              <a:gd name="adj1" fmla="val 32351"/>
              <a:gd name="adj2" fmla="val 102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5775485-20A8-46C3-A043-D52398AA317D}"/>
              </a:ext>
            </a:extLst>
          </p:cNvPr>
          <p:cNvCxnSpPr>
            <a:endCxn id="53" idx="2"/>
          </p:cNvCxnSpPr>
          <p:nvPr/>
        </p:nvCxnSpPr>
        <p:spPr>
          <a:xfrm flipV="1">
            <a:off x="3798117" y="4216825"/>
            <a:ext cx="3851882" cy="1422395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11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플레이어의 레벨업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실질적으로 담당하는 스크립트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 및 특성 강화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코인 획득을 실행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Level_Up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40AE1CF-F5D5-4012-AC57-6A0C7974F4AE}"/>
              </a:ext>
            </a:extLst>
          </p:cNvPr>
          <p:cNvGrpSpPr/>
          <p:nvPr/>
        </p:nvGrpSpPr>
        <p:grpSpPr>
          <a:xfrm>
            <a:off x="5999415" y="2477336"/>
            <a:ext cx="5532942" cy="1679490"/>
            <a:chOff x="6330793" y="3495675"/>
            <a:chExt cx="5130138" cy="178714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27F062D-804D-41EC-AD4C-04E774E717CF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EAEA8F-515B-4548-B6BF-043C44105529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4E952A-2079-428E-9493-7B6B22B645A1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C213EEB-C2DA-47B1-A914-3314CDAF722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0CBC654-6AB6-4119-B429-4B897302C4A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CC62192-F5B9-4AA3-9695-EA0FCCE3A79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995BA7-DE55-4AFC-ADB6-98B635912C7A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레벨업으로 인해 획득할 수 있는 무기 및 특성의 등급에 따라 가중치를 부여하여 확률 조정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‘Show’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레벨업할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 게임 일시 정지 및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‘Next’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랜덤으로 선별된 특성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가지를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표출 하도록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랜덤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선별전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사전 작업 진행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선별된 항목을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담기위한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배열 선언 및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비활성화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DE67850-4ECB-438E-8B8D-A042AF83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28636"/>
            <a:ext cx="4879398" cy="12003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4A4AFF-CE93-4CDC-808D-FFEF51E5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3896234"/>
            <a:ext cx="2022990" cy="8728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5D70A0-2809-4057-BC76-3BED72097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5102985"/>
            <a:ext cx="6098511" cy="1545399"/>
          </a:xfrm>
          <a:prstGeom prst="rect">
            <a:avLst/>
          </a:prstGeom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id="{4A845CDC-51FD-42F7-A76E-671FF0169450}"/>
              </a:ext>
            </a:extLst>
          </p:cNvPr>
          <p:cNvSpPr/>
          <p:nvPr/>
        </p:nvSpPr>
        <p:spPr>
          <a:xfrm>
            <a:off x="4911643" y="2827767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AEAB71D-D1B8-4E43-BE4C-189A9230FC91}"/>
              </a:ext>
            </a:extLst>
          </p:cNvPr>
          <p:cNvCxnSpPr>
            <a:stCxn id="67" idx="6"/>
            <a:endCxn id="86" idx="0"/>
          </p:cNvCxnSpPr>
          <p:nvPr/>
        </p:nvCxnSpPr>
        <p:spPr>
          <a:xfrm flipV="1">
            <a:off x="5091643" y="2477336"/>
            <a:ext cx="3674243" cy="440431"/>
          </a:xfrm>
          <a:prstGeom prst="bentConnector4">
            <a:avLst>
              <a:gd name="adj1" fmla="val 12353"/>
              <a:gd name="adj2" fmla="val 15190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D550C8-DA48-4C9F-A93E-4F181CC83C99}"/>
              </a:ext>
            </a:extLst>
          </p:cNvPr>
          <p:cNvSpPr/>
          <p:nvPr/>
        </p:nvSpPr>
        <p:spPr>
          <a:xfrm>
            <a:off x="1125830" y="3896234"/>
            <a:ext cx="375945" cy="13643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BF6C07-0202-4685-89EA-BF0E78201AE7}"/>
              </a:ext>
            </a:extLst>
          </p:cNvPr>
          <p:cNvSpPr/>
          <p:nvPr/>
        </p:nvSpPr>
        <p:spPr>
          <a:xfrm>
            <a:off x="6609969" y="3139677"/>
            <a:ext cx="476631" cy="151211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F088930-1259-48AA-AEF1-CED84757A72F}"/>
              </a:ext>
            </a:extLst>
          </p:cNvPr>
          <p:cNvSpPr/>
          <p:nvPr/>
        </p:nvSpPr>
        <p:spPr>
          <a:xfrm>
            <a:off x="659643" y="4192144"/>
            <a:ext cx="409538" cy="115651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1DD076B-DD7D-49DC-A9D4-F5AD7C5BBADC}"/>
              </a:ext>
            </a:extLst>
          </p:cNvPr>
          <p:cNvSpPr/>
          <p:nvPr/>
        </p:nvSpPr>
        <p:spPr>
          <a:xfrm>
            <a:off x="1188243" y="5102985"/>
            <a:ext cx="376238" cy="133306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61C8E9-0729-4E50-8E18-5283F5986B03}"/>
              </a:ext>
            </a:extLst>
          </p:cNvPr>
          <p:cNvSpPr/>
          <p:nvPr/>
        </p:nvSpPr>
        <p:spPr>
          <a:xfrm>
            <a:off x="10001249" y="3134019"/>
            <a:ext cx="397669" cy="151211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6E8717A-A7A4-40F9-8F86-317B3CC5E15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1501775" y="3215283"/>
            <a:ext cx="5108194" cy="7491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F132C1FE-D873-4C61-9922-4C5E93A57BC5}"/>
              </a:ext>
            </a:extLst>
          </p:cNvPr>
          <p:cNvCxnSpPr>
            <a:cxnSpLocks/>
            <a:stCxn id="72" idx="1"/>
            <a:endCxn id="74" idx="0"/>
          </p:cNvCxnSpPr>
          <p:nvPr/>
        </p:nvCxnSpPr>
        <p:spPr>
          <a:xfrm rot="10800000" flipH="1" flipV="1">
            <a:off x="659642" y="4249969"/>
            <a:ext cx="716719" cy="853015"/>
          </a:xfrm>
          <a:prstGeom prst="bentConnector4">
            <a:avLst>
              <a:gd name="adj1" fmla="val -50501"/>
              <a:gd name="adj2" fmla="val 7013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31EA41F-9517-4F50-9F55-71244A84C6DF}"/>
              </a:ext>
            </a:extLst>
          </p:cNvPr>
          <p:cNvCxnSpPr>
            <a:cxnSpLocks/>
            <a:stCxn id="75" idx="0"/>
            <a:endCxn id="74" idx="3"/>
          </p:cNvCxnSpPr>
          <p:nvPr/>
        </p:nvCxnSpPr>
        <p:spPr>
          <a:xfrm rot="16200000" flipH="1" flipV="1">
            <a:off x="4864473" y="-165974"/>
            <a:ext cx="2035619" cy="8635603"/>
          </a:xfrm>
          <a:prstGeom prst="bentConnector4">
            <a:avLst>
              <a:gd name="adj1" fmla="val -11230"/>
              <a:gd name="adj2" fmla="val -1723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D3B20F65-4CBF-467B-9BA5-E4908274ACA0}"/>
              </a:ext>
            </a:extLst>
          </p:cNvPr>
          <p:cNvSpPr/>
          <p:nvPr/>
        </p:nvSpPr>
        <p:spPr>
          <a:xfrm>
            <a:off x="5882282" y="5895018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71BE2B5D-295F-4934-9B1C-F2B772B1B68A}"/>
              </a:ext>
            </a:extLst>
          </p:cNvPr>
          <p:cNvCxnSpPr>
            <a:cxnSpLocks/>
            <a:stCxn id="91" idx="4"/>
            <a:endCxn id="86" idx="2"/>
          </p:cNvCxnSpPr>
          <p:nvPr/>
        </p:nvCxnSpPr>
        <p:spPr>
          <a:xfrm rot="5400000" flipH="1" flipV="1">
            <a:off x="6409988" y="3719120"/>
            <a:ext cx="1918192" cy="2793604"/>
          </a:xfrm>
          <a:prstGeom prst="bentConnector3">
            <a:avLst>
              <a:gd name="adj1" fmla="val -1191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838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플레이어의 레벨업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실질적으로 담당하는 스크립트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 및 특성 강화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코인 획득을 실행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Level_Up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40AE1CF-F5D5-4012-AC57-6A0C7974F4AE}"/>
              </a:ext>
            </a:extLst>
          </p:cNvPr>
          <p:cNvGrpSpPr/>
          <p:nvPr/>
        </p:nvGrpSpPr>
        <p:grpSpPr>
          <a:xfrm>
            <a:off x="409574" y="5314255"/>
            <a:ext cx="10846090" cy="1309436"/>
            <a:chOff x="6330793" y="3495675"/>
            <a:chExt cx="5130138" cy="178714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27F062D-804D-41EC-AD4C-04E774E717CF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EAEA8F-515B-4548-B6BF-043C44105529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4E952A-2079-428E-9493-7B6B22B645A1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C213EEB-C2DA-47B1-A914-3314CDAF722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0CBC654-6AB6-4119-B429-4B897302C4A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CC62192-F5B9-4AA3-9695-EA0FCCE3A79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995BA7-DE55-4AFC-ADB6-98B635912C7A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Random_Setting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통해서 실제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레벨업시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무작위 값 선출을 진행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‘HashSet’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사용해 중복을 방지하여 아이템 항목 선출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SpinGacha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각 항목별 가중치를 계산하여 아이템의 확률에 따라 결과를 선정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Spin_Result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SpingGacha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나온 값이 중복되거나 이미 특성의 단계가 최고치일 경우 동일 등급의 다른 항목으로 교체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C6C229C-478A-40B6-82A3-2A20505B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30" y="2225383"/>
            <a:ext cx="3067371" cy="2986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266267-E2DC-4967-80F5-404F32AE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87" y="2225383"/>
            <a:ext cx="2643513" cy="21889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BCCF8D8-60F1-410D-B65F-69D76C7E4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25" y="2225383"/>
            <a:ext cx="5502148" cy="294985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3B865A-D6EB-4AD9-8994-AE70B3DFACD4}"/>
              </a:ext>
            </a:extLst>
          </p:cNvPr>
          <p:cNvSpPr/>
          <p:nvPr/>
        </p:nvSpPr>
        <p:spPr>
          <a:xfrm>
            <a:off x="1694945" y="2221630"/>
            <a:ext cx="1969005" cy="15009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207319-8108-44A7-840C-DBE594CFE071}"/>
              </a:ext>
            </a:extLst>
          </p:cNvPr>
          <p:cNvSpPr/>
          <p:nvPr/>
        </p:nvSpPr>
        <p:spPr>
          <a:xfrm>
            <a:off x="3543986" y="5389737"/>
            <a:ext cx="1266140" cy="19191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7E7AAA6-39DF-4FA8-8840-48D4361CD49A}"/>
              </a:ext>
            </a:extLst>
          </p:cNvPr>
          <p:cNvSpPr/>
          <p:nvPr/>
        </p:nvSpPr>
        <p:spPr>
          <a:xfrm>
            <a:off x="2283720" y="3357502"/>
            <a:ext cx="694429" cy="11122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98FD20-30A9-42E7-A2F3-700F6FA32C97}"/>
              </a:ext>
            </a:extLst>
          </p:cNvPr>
          <p:cNvSpPr/>
          <p:nvPr/>
        </p:nvSpPr>
        <p:spPr>
          <a:xfrm>
            <a:off x="6879578" y="2221630"/>
            <a:ext cx="618866" cy="130658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9274FA-8D93-41A3-8F72-F5217EA58729}"/>
              </a:ext>
            </a:extLst>
          </p:cNvPr>
          <p:cNvSpPr/>
          <p:nvPr/>
        </p:nvSpPr>
        <p:spPr>
          <a:xfrm>
            <a:off x="2835065" y="5944507"/>
            <a:ext cx="857459" cy="191913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7C5716-25FE-445E-9871-70487203FBB7}"/>
              </a:ext>
            </a:extLst>
          </p:cNvPr>
          <p:cNvSpPr/>
          <p:nvPr/>
        </p:nvSpPr>
        <p:spPr>
          <a:xfrm flipV="1">
            <a:off x="2953310" y="6298937"/>
            <a:ext cx="930509" cy="207426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B2957F9-4BC1-4DF6-8FF0-3585BBE36CFE}"/>
              </a:ext>
            </a:extLst>
          </p:cNvPr>
          <p:cNvSpPr/>
          <p:nvPr/>
        </p:nvSpPr>
        <p:spPr>
          <a:xfrm flipV="1">
            <a:off x="10228450" y="2214026"/>
            <a:ext cx="1430150" cy="138261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A05E04-D701-4AAE-9A05-CE59D2E11047}"/>
              </a:ext>
            </a:extLst>
          </p:cNvPr>
          <p:cNvSpPr/>
          <p:nvPr/>
        </p:nvSpPr>
        <p:spPr>
          <a:xfrm flipV="1">
            <a:off x="2396378" y="3492882"/>
            <a:ext cx="1318372" cy="138357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A247B73-5FFC-4BD9-B6F9-FFD76DB2CA71}"/>
              </a:ext>
            </a:extLst>
          </p:cNvPr>
          <p:cNvCxnSpPr>
            <a:stCxn id="48" idx="3"/>
            <a:endCxn id="49" idx="0"/>
          </p:cNvCxnSpPr>
          <p:nvPr/>
        </p:nvCxnSpPr>
        <p:spPr>
          <a:xfrm>
            <a:off x="3663950" y="2296678"/>
            <a:ext cx="513106" cy="3093059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638784F1-CEFA-452A-B69A-D0D90AD5D843}"/>
              </a:ext>
            </a:extLst>
          </p:cNvPr>
          <p:cNvCxnSpPr>
            <a:stCxn id="50" idx="3"/>
            <a:endCxn id="51" idx="0"/>
          </p:cNvCxnSpPr>
          <p:nvPr/>
        </p:nvCxnSpPr>
        <p:spPr>
          <a:xfrm flipV="1">
            <a:off x="2978149" y="2221630"/>
            <a:ext cx="4210862" cy="1191482"/>
          </a:xfrm>
          <a:prstGeom prst="bentConnector4">
            <a:avLst>
              <a:gd name="adj1" fmla="val 46326"/>
              <a:gd name="adj2" fmla="val 11918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DD1CE0D-73AA-44C3-AFDE-203871B788A7}"/>
              </a:ext>
            </a:extLst>
          </p:cNvPr>
          <p:cNvCxnSpPr>
            <a:cxnSpLocks/>
            <a:stCxn id="54" idx="0"/>
            <a:endCxn id="53" idx="0"/>
          </p:cNvCxnSpPr>
          <p:nvPr/>
        </p:nvCxnSpPr>
        <p:spPr>
          <a:xfrm rot="5400000">
            <a:off x="5104007" y="666845"/>
            <a:ext cx="4154076" cy="7524960"/>
          </a:xfrm>
          <a:prstGeom prst="bentConnector3">
            <a:avLst>
              <a:gd name="adj1" fmla="val 1011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F389FC2-66C3-469C-8CFC-2B8AB617103C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rot="5400000" flipH="1" flipV="1">
            <a:off x="3430294" y="2185790"/>
            <a:ext cx="3592219" cy="3925216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8522D449-F5CC-4A86-A569-B21B7C2F9BE6}"/>
              </a:ext>
            </a:extLst>
          </p:cNvPr>
          <p:cNvCxnSpPr>
            <a:stCxn id="55" idx="3"/>
            <a:endCxn id="54" idx="0"/>
          </p:cNvCxnSpPr>
          <p:nvPr/>
        </p:nvCxnSpPr>
        <p:spPr>
          <a:xfrm flipV="1">
            <a:off x="3714750" y="2352287"/>
            <a:ext cx="7228775" cy="120977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1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136B202D-D13C-4B1B-96DF-C4AA26A39671}"/>
              </a:ext>
            </a:extLst>
          </p:cNvPr>
          <p:cNvGrpSpPr/>
          <p:nvPr/>
        </p:nvGrpSpPr>
        <p:grpSpPr>
          <a:xfrm>
            <a:off x="491968" y="1528676"/>
            <a:ext cx="5130138" cy="1787143"/>
            <a:chOff x="8003452" y="4114727"/>
            <a:chExt cx="2302165" cy="175721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B5EE4E-DB8C-4A60-BF35-9DB6AEB27546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algn="l">
                <a:lnSpc>
                  <a:spcPct val="150000"/>
                </a:lnSpc>
              </a:pP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8FB94B6-6AF3-4E42-87CE-6B154AFD9182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B37016-CC68-4B03-AF9F-FA93B061769D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BC74C5C-1071-4810-BF3F-DA72C7D7EC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D92E017-EB5E-4B77-B886-827CC5820B5A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572500" y="656398"/>
            <a:ext cx="2683163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툴 및 언어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831974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75C87C7-BCE4-4491-87E7-AF4CBEDE0E73}"/>
              </a:ext>
            </a:extLst>
          </p:cNvPr>
          <p:cNvSpPr txBox="1"/>
          <p:nvPr/>
        </p:nvSpPr>
        <p:spPr>
          <a:xfrm>
            <a:off x="700265" y="1623048"/>
            <a:ext cx="4913505" cy="16631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Unity 2022.3.5f1</a:t>
            </a:r>
          </a:p>
          <a:p>
            <a:endParaRPr lang="en-US" altLang="ko-KR" sz="5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오브젝트 관리 및 씬 전환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요소 배치 및 인터페이스 디자인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엔진을 활용한 오브젝트 상효작용 구현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Nev Mesh Agent</a:t>
            </a:r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사용한 몬스터의 최적 이동 경로 구현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애니메이션 컨트롤러 로 자연스러운 캐릭터 애니메이션 제작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 환경에 맞춘 터치 입력 및 반응성 구현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E680AA-A3C4-4B14-95EC-C9670501CF88}"/>
              </a:ext>
            </a:extLst>
          </p:cNvPr>
          <p:cNvGrpSpPr/>
          <p:nvPr/>
        </p:nvGrpSpPr>
        <p:grpSpPr>
          <a:xfrm>
            <a:off x="491968" y="3429978"/>
            <a:ext cx="5130138" cy="1787143"/>
            <a:chOff x="8003452" y="4114727"/>
            <a:chExt cx="2302165" cy="175721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6278F2A-CF26-43C4-92A8-F74213742CA9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algn="l">
                <a:lnSpc>
                  <a:spcPct val="150000"/>
                </a:lnSpc>
              </a:pP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E880F4-EE82-492D-B7CA-40A65BF299AD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4E24B9E-6F6E-4080-AFFC-A5060E188AE2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9780903-9E23-485B-850A-F70B173D54FC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62881B3-E687-44D0-A14A-F6CF968C0441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5A8F4FB-328B-41C5-BDD8-59CCD1598C3F}"/>
              </a:ext>
            </a:extLst>
          </p:cNvPr>
          <p:cNvSpPr txBox="1"/>
          <p:nvPr/>
        </p:nvSpPr>
        <p:spPr>
          <a:xfrm>
            <a:off x="701742" y="3539656"/>
            <a:ext cx="4913505" cy="16631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C#</a:t>
            </a:r>
          </a:p>
          <a:p>
            <a:endParaRPr lang="en-US" altLang="ko-KR" sz="5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몬스터 스킬 사용 로직 구현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사운드 매니저</a:t>
            </a:r>
            <a:r>
              <a:rPr lang="en-US" altLang="ko-KR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매니저 등의 관리 스크립트 작성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</a:t>
            </a:r>
            <a:r>
              <a:rPr lang="ko-KR" altLang="en-US" sz="1400" dirty="0" err="1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풀링</a:t>
            </a:r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사용을 위한 스크립트 작성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연결 스크립트 작성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별 몬스터 및 플레이 타임 차별화 구현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무기 및 특성 별 로직 구현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5EC700-420D-4DF3-8D15-A6752CB6CA5B}"/>
              </a:ext>
            </a:extLst>
          </p:cNvPr>
          <p:cNvGrpSpPr/>
          <p:nvPr/>
        </p:nvGrpSpPr>
        <p:grpSpPr>
          <a:xfrm>
            <a:off x="491968" y="5325375"/>
            <a:ext cx="5130138" cy="1080990"/>
            <a:chOff x="8003452" y="4114727"/>
            <a:chExt cx="2302165" cy="175721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9DB76F5-1CEC-4CB2-A54F-C7023D423ACC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algn="l">
                <a:lnSpc>
                  <a:spcPct val="150000"/>
                </a:lnSpc>
              </a:pP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A9E8013-4813-4B5D-9129-051268F91ADB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A73AAE4-36DA-4CD5-8D42-D6D8E3026257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9ABCC5D-0C3C-4990-9CF1-64759B9F12AD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9BEA07D-179F-495E-BBD2-933358A5B534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390002B-9D9A-4F35-824B-10349E612B1D}"/>
              </a:ext>
            </a:extLst>
          </p:cNvPr>
          <p:cNvSpPr txBox="1"/>
          <p:nvPr/>
        </p:nvSpPr>
        <p:spPr>
          <a:xfrm>
            <a:off x="708600" y="5414222"/>
            <a:ext cx="4913505" cy="951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Audacity</a:t>
            </a:r>
          </a:p>
          <a:p>
            <a:endParaRPr lang="en-US" altLang="ko-KR" sz="5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게임의 사운드 크기 조절 및 통일감 부여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 err="1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무기별</a:t>
            </a:r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이펙트 사운드 및 몬스터 사망 사운드 </a:t>
            </a:r>
            <a:r>
              <a:rPr lang="ko-KR" altLang="en-US" sz="1400" dirty="0" err="1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믹싱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 err="1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이펙트별</a:t>
            </a:r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사운드 효과 부여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F497715-2080-4FF6-A05D-319336692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57" y="2097571"/>
            <a:ext cx="714085" cy="71408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6CB3107-7B6F-477F-A5F3-793D079F8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71" y="5562026"/>
            <a:ext cx="664857" cy="664857"/>
          </a:xfrm>
          <a:prstGeom prst="rect">
            <a:avLst/>
          </a:prstGeom>
        </p:spPr>
      </p:pic>
      <p:pic>
        <p:nvPicPr>
          <p:cNvPr id="42" name="Picture 24">
            <a:extLst>
              <a:ext uri="{FF2B5EF4-FFF2-40B4-BE49-F238E27FC236}">
                <a16:creationId xmlns:a16="http://schemas.microsoft.com/office/drawing/2014/main" id="{4CA499BC-9D81-4BED-80B8-0AA0DA5D63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72" b="1872"/>
          <a:stretch>
            <a:fillRect/>
          </a:stretch>
        </p:blipFill>
        <p:spPr>
          <a:xfrm>
            <a:off x="5823544" y="4011610"/>
            <a:ext cx="618513" cy="61851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F86A750-EABB-4B7B-AA12-97341F71B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367" y="1644169"/>
            <a:ext cx="654545" cy="654545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6A44A7BA-09BC-4310-A822-C42785F92B84}"/>
              </a:ext>
            </a:extLst>
          </p:cNvPr>
          <p:cNvGrpSpPr/>
          <p:nvPr/>
        </p:nvGrpSpPr>
        <p:grpSpPr>
          <a:xfrm>
            <a:off x="6608130" y="1528676"/>
            <a:ext cx="4267843" cy="862099"/>
            <a:chOff x="8003452" y="4114727"/>
            <a:chExt cx="2302165" cy="175721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86C2EDF-F315-4A93-B12B-A067971F51C4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algn="l">
                <a:lnSpc>
                  <a:spcPct val="150000"/>
                </a:lnSpc>
              </a:pP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37CA799-4081-4874-A995-619FFCAD2EB0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8075ED9-8B0A-42DE-9584-4B8E9C208F1D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D2423C1-6572-46BF-876F-BC83621E4654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964A1A4-4C64-4665-B29C-0A42DCA5DD58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29A64B1-1048-4761-A6D9-E68E13E3BA83}"/>
              </a:ext>
            </a:extLst>
          </p:cNvPr>
          <p:cNvSpPr txBox="1"/>
          <p:nvPr/>
        </p:nvSpPr>
        <p:spPr>
          <a:xfrm>
            <a:off x="6816427" y="1623049"/>
            <a:ext cx="4099223" cy="8022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rPr>
              <a:t>Visual Studio 2022</a:t>
            </a:r>
          </a:p>
          <a:p>
            <a:endParaRPr lang="en-US" altLang="ko-KR" sz="5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로직 작성</a:t>
            </a:r>
            <a:r>
              <a:rPr lang="en-US" altLang="ko-KR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디버깅을 위한 주요 코드 편집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Unity</a:t>
            </a:r>
            <a:r>
              <a:rPr lang="ko-KR" altLang="en-US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와 통합하여 효율적인 개발 워크 플로우 사용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3893634-BB93-4C68-8244-31BB8F10F4CF}"/>
              </a:ext>
            </a:extLst>
          </p:cNvPr>
          <p:cNvGrpSpPr/>
          <p:nvPr/>
        </p:nvGrpSpPr>
        <p:grpSpPr>
          <a:xfrm>
            <a:off x="6647807" y="3590839"/>
            <a:ext cx="4267843" cy="862099"/>
            <a:chOff x="8003452" y="4114727"/>
            <a:chExt cx="2302165" cy="1757219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F11C9-E8E9-4642-94A4-70F34F8795CF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algn="l">
                <a:lnSpc>
                  <a:spcPct val="150000"/>
                </a:lnSpc>
              </a:pP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65C7977-8D6E-4D6B-91C0-62E1F3CF4F68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80EB386-8C19-4F1D-90E9-21921764830D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D266A39-18F2-431D-BBEF-AF3721643F46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F327404-4F3A-47C1-ADC4-31C6259110B7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0F7F68-845A-40A1-B35B-070FBD1E4233}"/>
              </a:ext>
            </a:extLst>
          </p:cNvPr>
          <p:cNvSpPr txBox="1"/>
          <p:nvPr/>
        </p:nvSpPr>
        <p:spPr>
          <a:xfrm>
            <a:off x="6856104" y="3685212"/>
            <a:ext cx="4099223" cy="8022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뒤끝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5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손쉬운 서버 구축으로 서버 관리 부담 최소</a:t>
            </a:r>
            <a:endParaRPr lang="en-US" altLang="ko-KR" sz="1400" dirty="0">
              <a:solidFill>
                <a:srgbClr val="F0F6F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내 데이터 저장 및 관리 용이</a:t>
            </a:r>
            <a:endParaRPr lang="en-US" altLang="ko-KR" sz="1400" i="0" dirty="0">
              <a:solidFill>
                <a:srgbClr val="F0F6FC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76F73-F5DF-4435-89C2-A031CD82865A}"/>
              </a:ext>
            </a:extLst>
          </p:cNvPr>
          <p:cNvSpPr txBox="1"/>
          <p:nvPr/>
        </p:nvSpPr>
        <p:spPr>
          <a:xfrm>
            <a:off x="9525000" y="2750624"/>
            <a:ext cx="1730663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서버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603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플레이어의 레벨업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실질적으로 담당하는 스크립트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 및 특성 강화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코인 획득을 실행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Level_Up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40AE1CF-F5D5-4012-AC57-6A0C7974F4AE}"/>
              </a:ext>
            </a:extLst>
          </p:cNvPr>
          <p:cNvGrpSpPr/>
          <p:nvPr/>
        </p:nvGrpSpPr>
        <p:grpSpPr>
          <a:xfrm>
            <a:off x="409574" y="4992219"/>
            <a:ext cx="11271438" cy="1309436"/>
            <a:chOff x="6330793" y="3495675"/>
            <a:chExt cx="5130138" cy="178714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27F062D-804D-41EC-AD4C-04E774E717CF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EAEA8F-515B-4548-B6BF-043C44105529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4E952A-2079-428E-9493-7B6B22B645A1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C213EEB-C2DA-47B1-A914-3314CDAF722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0CBC654-6AB6-4119-B429-4B897302C4A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CC62192-F5B9-4AA3-9695-EA0FCCE3A79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995BA7-DE55-4AFC-ADB6-98B635912C7A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Check_Activate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이미 교체 작업을 거쳤지만 그래도 중복요소가 있거나 있어도 더 이상 대체 항목이 없을 경우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‘Coin’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으로 대체 진행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Activate_Check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통해서 활성화 여부를 확인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하나라도 비활성화 특성 존재 시 전체 값 재설정을 위한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flag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 값 변경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활성화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–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선택이 가능한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유효한 특성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비활성화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선택이 불가한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유효하지 않은 특성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최종적으로 더 이상 선택가능한 특성이 존재하지 않을 시 모든 항목을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‘Coin’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으로 변경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7154663-164A-41D7-928C-A22863CA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36594"/>
            <a:ext cx="3366168" cy="2585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DCAF05-F3C2-4025-84CD-B33C94C4B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312" y="2313079"/>
            <a:ext cx="2808443" cy="22482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02D6FA-EBE3-4FA8-8DB3-296D4E5E1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882" y="2423404"/>
            <a:ext cx="2944290" cy="2027598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6CA164F0-C198-41E2-90C1-CD61413D23A2}"/>
              </a:ext>
            </a:extLst>
          </p:cNvPr>
          <p:cNvSpPr/>
          <p:nvPr/>
        </p:nvSpPr>
        <p:spPr>
          <a:xfrm>
            <a:off x="1694945" y="2221630"/>
            <a:ext cx="1969005" cy="15009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72CFEFB-0709-4E63-A4B4-B0F6D54A4574}"/>
              </a:ext>
            </a:extLst>
          </p:cNvPr>
          <p:cNvSpPr/>
          <p:nvPr/>
        </p:nvSpPr>
        <p:spPr>
          <a:xfrm>
            <a:off x="1108156" y="5050009"/>
            <a:ext cx="1312316" cy="20319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9EA4773-147A-428C-A8F3-B2E48E3872A4}"/>
              </a:ext>
            </a:extLst>
          </p:cNvPr>
          <p:cNvSpPr/>
          <p:nvPr/>
        </p:nvSpPr>
        <p:spPr>
          <a:xfrm>
            <a:off x="1745443" y="5447762"/>
            <a:ext cx="1223182" cy="16563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F9854-7361-40CC-BB2E-8AAAB3CF9562}"/>
              </a:ext>
            </a:extLst>
          </p:cNvPr>
          <p:cNvSpPr/>
          <p:nvPr/>
        </p:nvSpPr>
        <p:spPr>
          <a:xfrm>
            <a:off x="5553224" y="2410663"/>
            <a:ext cx="1907232" cy="16563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131870-43AC-4B8A-B612-4C2E22EE02AB}"/>
              </a:ext>
            </a:extLst>
          </p:cNvPr>
          <p:cNvSpPr/>
          <p:nvPr/>
        </p:nvSpPr>
        <p:spPr>
          <a:xfrm>
            <a:off x="11075664" y="4193628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C7BB36-7BDC-4590-A323-3685AE752288}"/>
              </a:ext>
            </a:extLst>
          </p:cNvPr>
          <p:cNvCxnSpPr>
            <a:stCxn id="62" idx="5"/>
            <a:endCxn id="86" idx="2"/>
          </p:cNvCxnSpPr>
          <p:nvPr/>
        </p:nvCxnSpPr>
        <p:spPr>
          <a:xfrm rot="5400000">
            <a:off x="7660106" y="2732456"/>
            <a:ext cx="1954387" cy="5184011"/>
          </a:xfrm>
          <a:prstGeom prst="bentConnector5">
            <a:avLst>
              <a:gd name="adj1" fmla="val 15826"/>
              <a:gd name="adj2" fmla="val -13123"/>
              <a:gd name="adj3" fmla="val 11169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F9B8254-3A47-46C2-8B06-28FAE8F4522C}"/>
              </a:ext>
            </a:extLst>
          </p:cNvPr>
          <p:cNvCxnSpPr>
            <a:stCxn id="57" idx="2"/>
          </p:cNvCxnSpPr>
          <p:nvPr/>
        </p:nvCxnSpPr>
        <p:spPr>
          <a:xfrm rot="5400000">
            <a:off x="893485" y="3365643"/>
            <a:ext cx="2779881" cy="792047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BCE3EE6-A549-4714-B6EF-B782E4A9FD0F}"/>
              </a:ext>
            </a:extLst>
          </p:cNvPr>
          <p:cNvCxnSpPr>
            <a:stCxn id="60" idx="1"/>
            <a:endCxn id="61" idx="2"/>
          </p:cNvCxnSpPr>
          <p:nvPr/>
        </p:nvCxnSpPr>
        <p:spPr>
          <a:xfrm rot="10800000" flipH="1">
            <a:off x="1745442" y="2576301"/>
            <a:ext cx="4761397" cy="2954281"/>
          </a:xfrm>
          <a:prstGeom prst="bentConnector4">
            <a:avLst>
              <a:gd name="adj1" fmla="val -21934"/>
              <a:gd name="adj2" fmla="val 5140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83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플레이어의 레벨업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실질적으로 담당하는 스크립트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 및 특성 강화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코인 획득을 실행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Level_Up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40AE1CF-F5D5-4012-AC57-6A0C7974F4AE}"/>
              </a:ext>
            </a:extLst>
          </p:cNvPr>
          <p:cNvGrpSpPr/>
          <p:nvPr/>
        </p:nvGrpSpPr>
        <p:grpSpPr>
          <a:xfrm>
            <a:off x="317499" y="4076516"/>
            <a:ext cx="3624544" cy="910000"/>
            <a:chOff x="6330793" y="3495675"/>
            <a:chExt cx="5130138" cy="178714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27F062D-804D-41EC-AD4C-04E774E717CF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EAEA8F-515B-4548-B6BF-043C44105529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4E952A-2079-428E-9493-7B6B22B645A1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C213EEB-C2DA-47B1-A914-3314CDAF722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0CBC654-6AB6-4119-B429-4B897302C4A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CC62192-F5B9-4AA3-9695-EA0FCCE3A79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995BA7-DE55-4AFC-ADB6-98B635912C7A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최종적으로 선택된 항목들의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선택 패널을 위해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(Coin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경우 추가 패널 생성이 필요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활성화 여부를 파악하여 인스턴스 생성하여 삽입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최종적으로 결정된 항목들의 선택 패널을 활성화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B48AABE-2001-4197-8ED5-9934CDCF1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6" y="2262295"/>
            <a:ext cx="3314438" cy="1704568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1E544F9-7ED2-4CC6-9EE7-10092E9CF6AD}"/>
              </a:ext>
            </a:extLst>
          </p:cNvPr>
          <p:cNvSpPr/>
          <p:nvPr/>
        </p:nvSpPr>
        <p:spPr>
          <a:xfrm>
            <a:off x="3330665" y="302457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C5DC82-3646-4F88-9465-C66E3DA27C33}"/>
              </a:ext>
            </a:extLst>
          </p:cNvPr>
          <p:cNvCxnSpPr>
            <a:stCxn id="86" idx="3"/>
            <a:endCxn id="44" idx="6"/>
          </p:cNvCxnSpPr>
          <p:nvPr/>
        </p:nvCxnSpPr>
        <p:spPr>
          <a:xfrm flipH="1" flipV="1">
            <a:off x="3510665" y="3114579"/>
            <a:ext cx="431378" cy="1416937"/>
          </a:xfrm>
          <a:prstGeom prst="bentConnector3">
            <a:avLst>
              <a:gd name="adj1" fmla="val -5299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4A3EBFD-63EA-4BA4-AA39-6311E338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989" y="5182950"/>
            <a:ext cx="2069196" cy="8360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270D32C-3456-45FC-9744-8D51FCBC5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097" y="2224674"/>
            <a:ext cx="3023898" cy="397692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4FAC1AE-869B-49E8-A7D7-4E1D483863E2}"/>
              </a:ext>
            </a:extLst>
          </p:cNvPr>
          <p:cNvGrpSpPr/>
          <p:nvPr/>
        </p:nvGrpSpPr>
        <p:grpSpPr>
          <a:xfrm>
            <a:off x="4319060" y="4921597"/>
            <a:ext cx="4490426" cy="1667706"/>
            <a:chOff x="6330793" y="3495675"/>
            <a:chExt cx="5130138" cy="17871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BEA203-F00B-47A3-80C0-BB6D0E71BFC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A8D1028-9A77-4576-9A6F-749597C802F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8FD491B-11BE-423D-9B80-22169E6268F5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CE18600-1F7D-4B67-9599-305DC919658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41286FE-D35F-443D-A40B-EEADB0925468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3544A6-B682-4B24-8DAE-207C464C6FF2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C76DA8-5B32-47F9-9EBA-01B9FD96E96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‘Erasing’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다음 항목 선정 시 비활성화 항목을 배제하기 위해 기존 항목들 재 정렬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‘sort’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각 항목별 활성화된 항목들 정리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Erasing_All_C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’,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Erasing_All_W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특성과 무기의 항목이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 소지 개수를 모두 채웠을 시 더 이상 새로운 항목이 표출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되어선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안되기에 비활성 전환 및 정렬 진행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A9C8D634-5962-4293-B1E2-167EE2B28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061" y="2224674"/>
            <a:ext cx="3661025" cy="259792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B6508444-35DA-4635-B314-334178716393}"/>
              </a:ext>
            </a:extLst>
          </p:cNvPr>
          <p:cNvSpPr/>
          <p:nvPr/>
        </p:nvSpPr>
        <p:spPr>
          <a:xfrm>
            <a:off x="2487276" y="5163511"/>
            <a:ext cx="1454767" cy="151440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1EAF0AC-DF79-4306-B3F6-72C6AE65A72E}"/>
              </a:ext>
            </a:extLst>
          </p:cNvPr>
          <p:cNvSpPr/>
          <p:nvPr/>
        </p:nvSpPr>
        <p:spPr>
          <a:xfrm>
            <a:off x="4961021" y="2235631"/>
            <a:ext cx="344404" cy="10752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1AD3751-975A-4CC7-A51F-4334FE6C413A}"/>
              </a:ext>
            </a:extLst>
          </p:cNvPr>
          <p:cNvSpPr/>
          <p:nvPr/>
        </p:nvSpPr>
        <p:spPr>
          <a:xfrm>
            <a:off x="2126548" y="5797698"/>
            <a:ext cx="344404" cy="10752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61339E-C6C7-4BB8-9BF6-9C017E60A542}"/>
              </a:ext>
            </a:extLst>
          </p:cNvPr>
          <p:cNvSpPr/>
          <p:nvPr/>
        </p:nvSpPr>
        <p:spPr>
          <a:xfrm flipV="1">
            <a:off x="9611403" y="2224673"/>
            <a:ext cx="1935137" cy="118477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AA03805-BCAA-4C2B-8969-4B6B3C6E2E74}"/>
              </a:ext>
            </a:extLst>
          </p:cNvPr>
          <p:cNvSpPr/>
          <p:nvPr/>
        </p:nvSpPr>
        <p:spPr>
          <a:xfrm>
            <a:off x="4694806" y="5040947"/>
            <a:ext cx="610619" cy="18351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B0DE5EF-0166-420E-B327-82B70A4009F7}"/>
              </a:ext>
            </a:extLst>
          </p:cNvPr>
          <p:cNvSpPr/>
          <p:nvPr/>
        </p:nvSpPr>
        <p:spPr>
          <a:xfrm>
            <a:off x="5000115" y="5570861"/>
            <a:ext cx="374366" cy="183515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C5BEF7-42D6-480F-9211-8C4B31B08F92}"/>
              </a:ext>
            </a:extLst>
          </p:cNvPr>
          <p:cNvSpPr/>
          <p:nvPr/>
        </p:nvSpPr>
        <p:spPr>
          <a:xfrm flipV="1">
            <a:off x="4694806" y="5918297"/>
            <a:ext cx="1024957" cy="201515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44D01F-FBE7-42B4-B707-80136B813DB4}"/>
              </a:ext>
            </a:extLst>
          </p:cNvPr>
          <p:cNvSpPr/>
          <p:nvPr/>
        </p:nvSpPr>
        <p:spPr>
          <a:xfrm flipV="1">
            <a:off x="5999731" y="5918296"/>
            <a:ext cx="1074963" cy="201515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783C07A-CC10-41FF-8247-C309B0028094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 flipV="1">
            <a:off x="3942043" y="5132705"/>
            <a:ext cx="752763" cy="10652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D5A53F14-842F-434B-8D4B-D3701ECDB033}"/>
              </a:ext>
            </a:extLst>
          </p:cNvPr>
          <p:cNvCxnSpPr>
            <a:stCxn id="67" idx="3"/>
            <a:endCxn id="66" idx="1"/>
          </p:cNvCxnSpPr>
          <p:nvPr/>
        </p:nvCxnSpPr>
        <p:spPr>
          <a:xfrm flipV="1">
            <a:off x="2470952" y="2289391"/>
            <a:ext cx="2490069" cy="3562067"/>
          </a:xfrm>
          <a:prstGeom prst="bentConnector3">
            <a:avLst>
              <a:gd name="adj1" fmla="val 7983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3DE494A-6152-400C-9723-D3A8D0A46147}"/>
              </a:ext>
            </a:extLst>
          </p:cNvPr>
          <p:cNvCxnSpPr>
            <a:stCxn id="70" idx="1"/>
            <a:endCxn id="66" idx="1"/>
          </p:cNvCxnSpPr>
          <p:nvPr/>
        </p:nvCxnSpPr>
        <p:spPr>
          <a:xfrm rot="10800000">
            <a:off x="4961021" y="2289391"/>
            <a:ext cx="39094" cy="3373228"/>
          </a:xfrm>
          <a:prstGeom prst="bentConnector3">
            <a:avLst>
              <a:gd name="adj1" fmla="val 139131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230EB5F1-00E9-4A69-87A1-D039BFB2EC9A}"/>
              </a:ext>
            </a:extLst>
          </p:cNvPr>
          <p:cNvCxnSpPr>
            <a:cxnSpLocks/>
            <a:stCxn id="68" idx="0"/>
            <a:endCxn id="71" idx="2"/>
          </p:cNvCxnSpPr>
          <p:nvPr/>
        </p:nvCxnSpPr>
        <p:spPr>
          <a:xfrm rot="5400000">
            <a:off x="6105556" y="1444880"/>
            <a:ext cx="3575147" cy="5371687"/>
          </a:xfrm>
          <a:prstGeom prst="bentConnector3">
            <a:avLst>
              <a:gd name="adj1" fmla="val 976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C8900F0-7785-4BA5-ACCE-9CC5D30A1273}"/>
              </a:ext>
            </a:extLst>
          </p:cNvPr>
          <p:cNvCxnSpPr>
            <a:cxnSpLocks/>
            <a:stCxn id="72" idx="2"/>
            <a:endCxn id="68" idx="0"/>
          </p:cNvCxnSpPr>
          <p:nvPr/>
        </p:nvCxnSpPr>
        <p:spPr>
          <a:xfrm rot="5400000" flipH="1" flipV="1">
            <a:off x="6770519" y="2109844"/>
            <a:ext cx="3575146" cy="4041759"/>
          </a:xfrm>
          <a:prstGeom prst="bentConnector3">
            <a:avLst>
              <a:gd name="adj1" fmla="val 23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98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열려있는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패널들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생성된 패널들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순차적으로 닫기와 같이 관리를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Quit_Canvas_Registration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4FAC1AE-869B-49E8-A7D7-4E1D483863E2}"/>
              </a:ext>
            </a:extLst>
          </p:cNvPr>
          <p:cNvGrpSpPr/>
          <p:nvPr/>
        </p:nvGrpSpPr>
        <p:grpSpPr>
          <a:xfrm>
            <a:off x="409574" y="4978921"/>
            <a:ext cx="4490426" cy="1667706"/>
            <a:chOff x="6330793" y="3495675"/>
            <a:chExt cx="5130138" cy="17871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BEA203-F00B-47A3-80C0-BB6D0E71BFC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A8D1028-9A77-4576-9A6F-749597C802F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8FD491B-11BE-423D-9B80-22169E6268F5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CE18600-1F7D-4B67-9599-305DC919658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41286FE-D35F-443D-A40B-EEADB0925468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3544A6-B682-4B24-8DAE-207C464C6FF2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C76DA8-5B32-47F9-9EBA-01B9FD96E96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패널들을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List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 관리하기 위해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List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 생성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‘Singleton’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패턴으로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Panel_In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열린 패널을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list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 추가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Panel_Out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열려있던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패널들을 하나씩 순차적으로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list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에서 빼면서 패널들 닫기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4A9D105-2EF7-4C3B-AE2C-F82DB529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655905"/>
            <a:ext cx="2048229" cy="1632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9EDF49-0D70-4C17-AAEC-5AA34089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4333428"/>
            <a:ext cx="2373792" cy="553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ADB59E-7079-4822-819E-48BAC6878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2256344"/>
            <a:ext cx="3537093" cy="3275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3A2CF4-4BE1-4D18-92D5-51E11DB5B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298" y="2659054"/>
            <a:ext cx="3618077" cy="22277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BB1A5D-99CB-4113-8035-E5CD1166E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155" y="5634814"/>
            <a:ext cx="1511434" cy="5667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829DA0-18BD-4583-8A7D-B8FA4872B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383" y="2277356"/>
            <a:ext cx="2695206" cy="3269859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58624D35-635B-488B-9913-A238F498BB91}"/>
              </a:ext>
            </a:extLst>
          </p:cNvPr>
          <p:cNvGrpSpPr/>
          <p:nvPr/>
        </p:nvGrpSpPr>
        <p:grpSpPr>
          <a:xfrm>
            <a:off x="9592597" y="2277356"/>
            <a:ext cx="2429176" cy="3269859"/>
            <a:chOff x="6330793" y="3495675"/>
            <a:chExt cx="5130138" cy="178714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DE3C342-B514-45DB-B5C8-438A6676E99C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B381431C-7C1B-4FE0-B584-EEDE026E2750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5730931-7BE4-4C74-A6DA-7E9813D9AF61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CAD18F0C-5D61-465B-A1FE-A385A866B33C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31D04B9-F6D0-42E4-A202-98682A4FAAA3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D9F30AC-14AA-40BB-9739-04B1C29F28B0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146FFAD-E22D-46CC-9CC0-BCE8575B1A1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오입력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방지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패늘을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상시 체크하여 비활성화 하기 위해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FixedUpdate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에디터와 모바일 환경 플랫폼에 맞게 끔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‘#if’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문으로 각 플랫폼에서만 동작하도록 구분하여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게임을 진행하는 스테이지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씬의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경우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뒤로가기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 미반영임을 알리는 문구 출력을 위해 따로 일반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씬들과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구분하여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All_Panel_Out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열려있는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모든 패널 닫기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47B7B2A-3F29-41C6-94FB-711812B0F025}"/>
              </a:ext>
            </a:extLst>
          </p:cNvPr>
          <p:cNvSpPr/>
          <p:nvPr/>
        </p:nvSpPr>
        <p:spPr>
          <a:xfrm>
            <a:off x="1215078" y="5805704"/>
            <a:ext cx="701828" cy="197428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B0FC9E-5AF6-4600-8FBB-A0EC03D77490}"/>
              </a:ext>
            </a:extLst>
          </p:cNvPr>
          <p:cNvSpPr/>
          <p:nvPr/>
        </p:nvSpPr>
        <p:spPr>
          <a:xfrm>
            <a:off x="1129506" y="4333428"/>
            <a:ext cx="1632744" cy="16563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2E3ABDF-41E3-495E-8EE1-FC182595B15F}"/>
              </a:ext>
            </a:extLst>
          </p:cNvPr>
          <p:cNvSpPr/>
          <p:nvPr/>
        </p:nvSpPr>
        <p:spPr>
          <a:xfrm>
            <a:off x="764134" y="6180264"/>
            <a:ext cx="786060" cy="185246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188D77-46E0-457E-A8BB-8C4B7AC74E5B}"/>
              </a:ext>
            </a:extLst>
          </p:cNvPr>
          <p:cNvSpPr/>
          <p:nvPr/>
        </p:nvSpPr>
        <p:spPr>
          <a:xfrm>
            <a:off x="3721001" y="2664671"/>
            <a:ext cx="687654" cy="12840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79A814-F83E-4984-A82D-92A8C1DD07F6}"/>
              </a:ext>
            </a:extLst>
          </p:cNvPr>
          <p:cNvSpPr/>
          <p:nvPr/>
        </p:nvSpPr>
        <p:spPr>
          <a:xfrm flipV="1">
            <a:off x="8625028" y="5642285"/>
            <a:ext cx="844561" cy="118477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A18BF6D-CAB6-4D91-82D9-E7C3518D782E}"/>
              </a:ext>
            </a:extLst>
          </p:cNvPr>
          <p:cNvSpPr/>
          <p:nvPr/>
        </p:nvSpPr>
        <p:spPr>
          <a:xfrm flipV="1">
            <a:off x="9856928" y="5035095"/>
            <a:ext cx="1034910" cy="165554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65DB189-F42C-4790-AD10-F560392FE10F}"/>
              </a:ext>
            </a:extLst>
          </p:cNvPr>
          <p:cNvCxnSpPr>
            <a:stCxn id="92" idx="1"/>
            <a:endCxn id="93" idx="1"/>
          </p:cNvCxnSpPr>
          <p:nvPr/>
        </p:nvCxnSpPr>
        <p:spPr>
          <a:xfrm rot="10800000">
            <a:off x="1129506" y="4416246"/>
            <a:ext cx="85572" cy="1488172"/>
          </a:xfrm>
          <a:prstGeom prst="bentConnector3">
            <a:avLst>
              <a:gd name="adj1" fmla="val 36714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1F10AA9-53B3-455B-A0B1-78A835A51806}"/>
              </a:ext>
            </a:extLst>
          </p:cNvPr>
          <p:cNvCxnSpPr>
            <a:stCxn id="94" idx="1"/>
            <a:endCxn id="95" idx="1"/>
          </p:cNvCxnSpPr>
          <p:nvPr/>
        </p:nvCxnSpPr>
        <p:spPr>
          <a:xfrm rot="10800000" flipH="1">
            <a:off x="764133" y="2728875"/>
            <a:ext cx="2956867" cy="3544012"/>
          </a:xfrm>
          <a:prstGeom prst="bentConnector3">
            <a:avLst>
              <a:gd name="adj1" fmla="val -77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95B6578-F167-4ABC-896B-D86B21E40D36}"/>
              </a:ext>
            </a:extLst>
          </p:cNvPr>
          <p:cNvCxnSpPr>
            <a:stCxn id="96" idx="2"/>
            <a:endCxn id="98" idx="1"/>
          </p:cNvCxnSpPr>
          <p:nvPr/>
        </p:nvCxnSpPr>
        <p:spPr>
          <a:xfrm rot="5400000" flipH="1" flipV="1">
            <a:off x="9189912" y="4975270"/>
            <a:ext cx="524413" cy="8096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B3479172-42BF-4E17-8353-83B940D5C235}"/>
              </a:ext>
            </a:extLst>
          </p:cNvPr>
          <p:cNvSpPr/>
          <p:nvPr/>
        </p:nvSpPr>
        <p:spPr>
          <a:xfrm>
            <a:off x="2088120" y="3292332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A4BA87B-BB88-493B-A26A-E609302B27D7}"/>
              </a:ext>
            </a:extLst>
          </p:cNvPr>
          <p:cNvCxnSpPr>
            <a:cxnSpLocks/>
            <a:stCxn id="100" idx="6"/>
            <a:endCxn id="102" idx="6"/>
          </p:cNvCxnSpPr>
          <p:nvPr/>
        </p:nvCxnSpPr>
        <p:spPr>
          <a:xfrm>
            <a:off x="2268120" y="3382332"/>
            <a:ext cx="1766841" cy="2181113"/>
          </a:xfrm>
          <a:prstGeom prst="bentConnector3">
            <a:avLst>
              <a:gd name="adj1" fmla="val 11293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8BB74011-EC48-46C0-BEB0-EF58EB7D521A}"/>
              </a:ext>
            </a:extLst>
          </p:cNvPr>
          <p:cNvSpPr/>
          <p:nvPr/>
        </p:nvSpPr>
        <p:spPr>
          <a:xfrm>
            <a:off x="2919791" y="225407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88A9183-D939-4C2E-A29B-84EB256C967C}"/>
              </a:ext>
            </a:extLst>
          </p:cNvPr>
          <p:cNvSpPr/>
          <p:nvPr/>
        </p:nvSpPr>
        <p:spPr>
          <a:xfrm>
            <a:off x="3854961" y="5473445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4C42749-145D-41E1-AD9E-7E2A8A850E49}"/>
              </a:ext>
            </a:extLst>
          </p:cNvPr>
          <p:cNvCxnSpPr>
            <a:stCxn id="101" idx="6"/>
            <a:endCxn id="55" idx="0"/>
          </p:cNvCxnSpPr>
          <p:nvPr/>
        </p:nvCxnSpPr>
        <p:spPr>
          <a:xfrm flipH="1">
            <a:off x="2654787" y="2344070"/>
            <a:ext cx="445004" cy="2634851"/>
          </a:xfrm>
          <a:prstGeom prst="bentConnector4">
            <a:avLst>
              <a:gd name="adj1" fmla="val -51370"/>
              <a:gd name="adj2" fmla="val 9111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8EC28E78-1C67-48BA-998C-2DD559BB9C7B}"/>
              </a:ext>
            </a:extLst>
          </p:cNvPr>
          <p:cNvSpPr/>
          <p:nvPr/>
        </p:nvSpPr>
        <p:spPr>
          <a:xfrm>
            <a:off x="8714372" y="2703078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056EEE39-33F8-4344-B135-10FF5B0C44C9}"/>
              </a:ext>
            </a:extLst>
          </p:cNvPr>
          <p:cNvCxnSpPr>
            <a:stCxn id="104" idx="6"/>
            <a:endCxn id="78" idx="0"/>
          </p:cNvCxnSpPr>
          <p:nvPr/>
        </p:nvCxnSpPr>
        <p:spPr>
          <a:xfrm flipV="1">
            <a:off x="8894372" y="2277356"/>
            <a:ext cx="1912813" cy="515722"/>
          </a:xfrm>
          <a:prstGeom prst="bentConnector4">
            <a:avLst>
              <a:gd name="adj1" fmla="val 18251"/>
              <a:gd name="adj2" fmla="val 14432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6C77ECE9-DC49-4A0B-9D60-D0EFA56C0E74}"/>
              </a:ext>
            </a:extLst>
          </p:cNvPr>
          <p:cNvSpPr/>
          <p:nvPr/>
        </p:nvSpPr>
        <p:spPr>
          <a:xfrm>
            <a:off x="8681404" y="3554084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77C30697-1E24-4FFA-924F-693D3B1E3590}"/>
              </a:ext>
            </a:extLst>
          </p:cNvPr>
          <p:cNvCxnSpPr>
            <a:stCxn id="107" idx="4"/>
            <a:endCxn id="77" idx="1"/>
          </p:cNvCxnSpPr>
          <p:nvPr/>
        </p:nvCxnSpPr>
        <p:spPr>
          <a:xfrm rot="16200000" flipH="1">
            <a:off x="9134113" y="3371375"/>
            <a:ext cx="194406" cy="91982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63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스테이지와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스테이지의 무한 맵 구현을 위해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Tile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이동 매니저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Tile_Manager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4FAC1AE-869B-49E8-A7D7-4E1D483863E2}"/>
              </a:ext>
            </a:extLst>
          </p:cNvPr>
          <p:cNvGrpSpPr/>
          <p:nvPr/>
        </p:nvGrpSpPr>
        <p:grpSpPr>
          <a:xfrm>
            <a:off x="6617133" y="2244580"/>
            <a:ext cx="5339772" cy="1965470"/>
            <a:chOff x="6330793" y="3495675"/>
            <a:chExt cx="5130138" cy="17871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BEA203-F00B-47A3-80C0-BB6D0E71BFC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A8D1028-9A77-4576-9A6F-749597C802F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8FD491B-11BE-423D-9B80-22169E6268F5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CE18600-1F7D-4B67-9599-305DC919658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41286FE-D35F-443D-A40B-EEADB0925468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3544A6-B682-4B24-8DAE-207C464C6FF2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C76DA8-5B32-47F9-9EBA-01B9FD96E96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 시작 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Center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타일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캐릭터가 처음 밟고 있는 중앙 타일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기준으로 하여 가장 먼 거리에 있는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Tile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과의 최대 거리 결정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Resetting_Tile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이전 플레이어가 밟고 있는 타일과 현재 플레이어가 밟고 있는 타일로 방향을 체크해 타일의 이동방향 결정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ReSet_Nav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타일이 이동할 시 이전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Bake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된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NavSurface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는 함께 이동하지 않기 때문에 기존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Bake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영역 삭제 후 재 생성 및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Tile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위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몬스터들의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NavAgent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재 동작 실행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04E0DAE-A29D-43F8-A564-A745FD2C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22659"/>
            <a:ext cx="6064539" cy="22152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4A700-7456-4A1B-8BE7-847A9651F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13" y="4595551"/>
            <a:ext cx="4424742" cy="17435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C81FC7-B2C5-4C88-A8E2-2C8765E32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575" y="4574281"/>
            <a:ext cx="2143849" cy="1516948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5DDE3E8-A88C-4138-B957-8D822170CF3B}"/>
              </a:ext>
            </a:extLst>
          </p:cNvPr>
          <p:cNvSpPr/>
          <p:nvPr/>
        </p:nvSpPr>
        <p:spPr>
          <a:xfrm>
            <a:off x="6997403" y="2903537"/>
            <a:ext cx="1127422" cy="197428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FB82AB-A6B4-4A09-94D3-50D8C01DD20F}"/>
              </a:ext>
            </a:extLst>
          </p:cNvPr>
          <p:cNvSpPr/>
          <p:nvPr/>
        </p:nvSpPr>
        <p:spPr>
          <a:xfrm>
            <a:off x="6993414" y="3465196"/>
            <a:ext cx="862329" cy="185246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6D6B24C-177E-4A7D-A3CD-601DF3F684DC}"/>
              </a:ext>
            </a:extLst>
          </p:cNvPr>
          <p:cNvSpPr/>
          <p:nvPr/>
        </p:nvSpPr>
        <p:spPr>
          <a:xfrm>
            <a:off x="5669884" y="4537233"/>
            <a:ext cx="659479" cy="185246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DD64BAD-6A86-477A-88CE-A73F5141345F}"/>
              </a:ext>
            </a:extLst>
          </p:cNvPr>
          <p:cNvSpPr/>
          <p:nvPr/>
        </p:nvSpPr>
        <p:spPr>
          <a:xfrm>
            <a:off x="1032249" y="4567039"/>
            <a:ext cx="923616" cy="155440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3592515-4C3E-4DAD-901A-7680B9D69699}"/>
              </a:ext>
            </a:extLst>
          </p:cNvPr>
          <p:cNvSpPr/>
          <p:nvPr/>
        </p:nvSpPr>
        <p:spPr>
          <a:xfrm>
            <a:off x="5669884" y="246393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2E89E66-DB98-4CF2-9D21-15BBC855901B}"/>
              </a:ext>
            </a:extLst>
          </p:cNvPr>
          <p:cNvCxnSpPr>
            <a:cxnSpLocks/>
            <a:stCxn id="84" idx="0"/>
            <a:endCxn id="55" idx="0"/>
          </p:cNvCxnSpPr>
          <p:nvPr/>
        </p:nvCxnSpPr>
        <p:spPr>
          <a:xfrm rot="5400000" flipH="1" flipV="1">
            <a:off x="7413773" y="590691"/>
            <a:ext cx="219356" cy="3527135"/>
          </a:xfrm>
          <a:prstGeom prst="bentConnector3">
            <a:avLst>
              <a:gd name="adj1" fmla="val 1592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6D1A960B-DB53-4AE4-A66B-991440A62CB6}"/>
              </a:ext>
            </a:extLst>
          </p:cNvPr>
          <p:cNvCxnSpPr>
            <a:stCxn id="83" idx="3"/>
            <a:endCxn id="71" idx="1"/>
          </p:cNvCxnSpPr>
          <p:nvPr/>
        </p:nvCxnSpPr>
        <p:spPr>
          <a:xfrm flipV="1">
            <a:off x="1955865" y="3002251"/>
            <a:ext cx="5041538" cy="1642508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85CD908-3FF9-456F-A64B-E1355B9DD783}"/>
              </a:ext>
            </a:extLst>
          </p:cNvPr>
          <p:cNvCxnSpPr>
            <a:stCxn id="74" idx="0"/>
            <a:endCxn id="72" idx="1"/>
          </p:cNvCxnSpPr>
          <p:nvPr/>
        </p:nvCxnSpPr>
        <p:spPr>
          <a:xfrm rot="5400000" flipH="1" flipV="1">
            <a:off x="6006812" y="3550631"/>
            <a:ext cx="979414" cy="993790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9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스테이지와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스테이지의 무한 맵 </a:t>
              </a:r>
              <a:r>
                <a:rPr lang="ko-KR" altLang="en-US" sz="120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구현을 위한 실질적인 계산을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Ground_Tile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4FAC1AE-869B-49E8-A7D7-4E1D483863E2}"/>
              </a:ext>
            </a:extLst>
          </p:cNvPr>
          <p:cNvGrpSpPr/>
          <p:nvPr/>
        </p:nvGrpSpPr>
        <p:grpSpPr>
          <a:xfrm>
            <a:off x="6758009" y="2504342"/>
            <a:ext cx="5091188" cy="1423158"/>
            <a:chOff x="6330793" y="3495675"/>
            <a:chExt cx="5130138" cy="17871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BEA203-F00B-47A3-80C0-BB6D0E71BFC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A8D1028-9A77-4576-9A6F-749597C802F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8FD491B-11BE-423D-9B80-22169E6268F5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CE18600-1F7D-4B67-9599-305DC919658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41286FE-D35F-443D-A40B-EEADB0925468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3544A6-B682-4B24-8DAE-207C464C6FF2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C76DA8-5B32-47F9-9EBA-01B9FD96E96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Positioning_tile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통해서 플레이어가 밟고 있는 타일을 중심으로 하여 다른 타일로 이동하게 될 시 타일의 기준을 변경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변경된 타일을 기준으로 나머지 타일과 타일 위 몬스터 재배치 실행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타일 이동 시 해당 타일 위의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몬스터들을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담기 위한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list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 생성 후 할당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(Boss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급 몬스터도 동일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A78950C-9CBE-4D31-8835-280D5E0CA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771"/>
          <a:stretch/>
        </p:blipFill>
        <p:spPr>
          <a:xfrm>
            <a:off x="409574" y="2262295"/>
            <a:ext cx="6245971" cy="20497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488B7F-0B50-4989-A8C4-B29A54E50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4372252"/>
            <a:ext cx="8716497" cy="2226576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E1842B63-930F-4CC8-B116-2B491D499B4C}"/>
              </a:ext>
            </a:extLst>
          </p:cNvPr>
          <p:cNvGrpSpPr/>
          <p:nvPr/>
        </p:nvGrpSpPr>
        <p:grpSpPr>
          <a:xfrm>
            <a:off x="9228534" y="4662606"/>
            <a:ext cx="2768927" cy="1645867"/>
            <a:chOff x="6330793" y="3495675"/>
            <a:chExt cx="5130138" cy="178714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08D6E5A-93B7-49EB-BF40-D86FDC543DD6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78D1D06-8CE1-4716-9B72-BEA3AA98CCDE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9276C46-81B5-4485-9757-9A9B8C96EB2A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C0DFE65-C654-4669-ADE2-370A9DCA2D58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90D1B6F-7D25-4D59-9D97-E0A9A39ECBE9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0E1BE55-E7EC-4640-BBF7-B4CF8FDBB806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7AED44-0A34-4ED2-842A-C4264B591E0D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중심이 된 타일을 기준으로 나머지 타일들의 위치 선정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Tile_Manager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스크립트를 통해서 기존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Bake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Surface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제거 하고 새롭게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Surface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영역을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Bake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하여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몬스터들이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이동할 수 있는 영역 새로 생성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ACDCD6-D271-4D0C-8726-D68AFB7008EC}"/>
              </a:ext>
            </a:extLst>
          </p:cNvPr>
          <p:cNvSpPr/>
          <p:nvPr/>
        </p:nvSpPr>
        <p:spPr>
          <a:xfrm>
            <a:off x="1114734" y="2243710"/>
            <a:ext cx="991972" cy="16255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7F51D03-3A1E-4816-97FA-C9F29D87CA6E}"/>
              </a:ext>
            </a:extLst>
          </p:cNvPr>
          <p:cNvSpPr/>
          <p:nvPr/>
        </p:nvSpPr>
        <p:spPr>
          <a:xfrm>
            <a:off x="7099048" y="2607254"/>
            <a:ext cx="1194051" cy="16255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D2B48EF-5B60-4494-A045-D66F2AC84A1D}"/>
              </a:ext>
            </a:extLst>
          </p:cNvPr>
          <p:cNvCxnSpPr>
            <a:stCxn id="49" idx="3"/>
            <a:endCxn id="50" idx="0"/>
          </p:cNvCxnSpPr>
          <p:nvPr/>
        </p:nvCxnSpPr>
        <p:spPr>
          <a:xfrm>
            <a:off x="2106706" y="2324990"/>
            <a:ext cx="5589368" cy="282264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EB856B03-C188-4392-83B1-90309A9C7174}"/>
              </a:ext>
            </a:extLst>
          </p:cNvPr>
          <p:cNvSpPr/>
          <p:nvPr/>
        </p:nvSpPr>
        <p:spPr>
          <a:xfrm>
            <a:off x="6155879" y="365449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1DC0129-17EE-4AC9-9172-75C33E00000B}"/>
              </a:ext>
            </a:extLst>
          </p:cNvPr>
          <p:cNvCxnSpPr>
            <a:cxnSpLocks/>
            <a:stCxn id="51" idx="4"/>
            <a:endCxn id="54" idx="2"/>
          </p:cNvCxnSpPr>
          <p:nvPr/>
        </p:nvCxnSpPr>
        <p:spPr>
          <a:xfrm rot="16200000" flipH="1">
            <a:off x="7756500" y="2323875"/>
            <a:ext cx="31957" cy="3053198"/>
          </a:xfrm>
          <a:prstGeom prst="bentConnector3">
            <a:avLst>
              <a:gd name="adj1" fmla="val 81533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F8501EC2-05E8-4623-980F-94ECA5CCFEF4}"/>
              </a:ext>
            </a:extLst>
          </p:cNvPr>
          <p:cNvSpPr/>
          <p:nvPr/>
        </p:nvSpPr>
        <p:spPr>
          <a:xfrm>
            <a:off x="6703502" y="6217654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131B90F-86B5-4257-A08D-8F5753B3D11A}"/>
              </a:ext>
            </a:extLst>
          </p:cNvPr>
          <p:cNvCxnSpPr>
            <a:cxnSpLocks/>
            <a:stCxn id="57" idx="6"/>
            <a:endCxn id="44" idx="2"/>
          </p:cNvCxnSpPr>
          <p:nvPr/>
        </p:nvCxnSpPr>
        <p:spPr>
          <a:xfrm>
            <a:off x="6883502" y="6307654"/>
            <a:ext cx="3729496" cy="819"/>
          </a:xfrm>
          <a:prstGeom prst="bentConnector4">
            <a:avLst>
              <a:gd name="adj1" fmla="val 31439"/>
              <a:gd name="adj2" fmla="val 2801208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81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스테이지와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스테이지의 무한 맵 </a:t>
              </a:r>
              <a:r>
                <a:rPr lang="ko-KR" altLang="en-US" sz="120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구현을 위한 실질적인 계산을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Ground_Tile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4FAC1AE-869B-49E8-A7D7-4E1D483863E2}"/>
              </a:ext>
            </a:extLst>
          </p:cNvPr>
          <p:cNvGrpSpPr/>
          <p:nvPr/>
        </p:nvGrpSpPr>
        <p:grpSpPr>
          <a:xfrm>
            <a:off x="409574" y="4107082"/>
            <a:ext cx="5686426" cy="2317532"/>
            <a:chOff x="6330793" y="3495675"/>
            <a:chExt cx="5130138" cy="17871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BEA203-F00B-47A3-80C0-BB6D0E71BFC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A8D1028-9A77-4576-9A6F-749597C802F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8FD491B-11BE-423D-9B80-22169E6268F5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CE18600-1F7D-4B67-9599-305DC919658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41286FE-D35F-443D-A40B-EEADB0925468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3544A6-B682-4B24-8DAE-207C464C6FF2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C76DA8-5B32-47F9-9EBA-01B9FD96E96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Turn_On_agent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이동이 완료된 타일 위의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몬스터들이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다시 움직일 수 있도록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NavAgent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동작 변수 조작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(Boss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급 몬스터 또한 동일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각 타일 위에 몬스터와 플레이어를 감지하기 위해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OnCollisionStay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사용해 상시 타일 위 오브젝트 감지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타일 이동 시 몬스터 또한 이동 편의를 위해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몬스터들의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부모 오브젝트를 타일로 설정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플레이어가 현재 밟고 있는 타일을 중심으로 설정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51471B3-6C4F-410D-A1F1-35F9AB41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79152"/>
            <a:ext cx="2898988" cy="17393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705AA8-66CD-4824-8FA4-FD8D4C64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42" y="2292687"/>
            <a:ext cx="3564968" cy="426229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7E020F-9F71-4AEA-9C20-9C4CD2B288B5}"/>
              </a:ext>
            </a:extLst>
          </p:cNvPr>
          <p:cNvSpPr/>
          <p:nvPr/>
        </p:nvSpPr>
        <p:spPr>
          <a:xfrm>
            <a:off x="1162733" y="2279152"/>
            <a:ext cx="916892" cy="16255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A938233-FFF1-4FB7-A683-27C1E7CB8B15}"/>
              </a:ext>
            </a:extLst>
          </p:cNvPr>
          <p:cNvSpPr/>
          <p:nvPr/>
        </p:nvSpPr>
        <p:spPr>
          <a:xfrm>
            <a:off x="794685" y="4247506"/>
            <a:ext cx="1161179" cy="17870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DCB679F-815D-44B4-BBA2-9BB211C43984}"/>
              </a:ext>
            </a:extLst>
          </p:cNvPr>
          <p:cNvCxnSpPr>
            <a:stCxn id="60" idx="0"/>
            <a:endCxn id="59" idx="2"/>
          </p:cNvCxnSpPr>
          <p:nvPr/>
        </p:nvCxnSpPr>
        <p:spPr>
          <a:xfrm rot="5400000" flipH="1" flipV="1">
            <a:off x="595330" y="3221657"/>
            <a:ext cx="1805795" cy="245904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3C43DD5-AC21-4B30-A78A-F1A0E3A3BA0E}"/>
              </a:ext>
            </a:extLst>
          </p:cNvPr>
          <p:cNvSpPr/>
          <p:nvPr/>
        </p:nvSpPr>
        <p:spPr>
          <a:xfrm>
            <a:off x="6607043" y="235171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23A2F93-432A-42F3-BB97-03F7DE17B873}"/>
              </a:ext>
            </a:extLst>
          </p:cNvPr>
          <p:cNvSpPr/>
          <p:nvPr/>
        </p:nvSpPr>
        <p:spPr>
          <a:xfrm>
            <a:off x="5621976" y="5175848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3005B7D-1B96-4E20-BB99-08CFBFE8018D}"/>
              </a:ext>
            </a:extLst>
          </p:cNvPr>
          <p:cNvSpPr/>
          <p:nvPr/>
        </p:nvSpPr>
        <p:spPr>
          <a:xfrm>
            <a:off x="5520712" y="5774960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821C651-49D2-468C-B538-F2F213D26C12}"/>
              </a:ext>
            </a:extLst>
          </p:cNvPr>
          <p:cNvSpPr/>
          <p:nvPr/>
        </p:nvSpPr>
        <p:spPr>
          <a:xfrm>
            <a:off x="5099371" y="6078325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E1ACC03-6BD9-4754-927A-A24ACC51B4BF}"/>
              </a:ext>
            </a:extLst>
          </p:cNvPr>
          <p:cNvSpPr/>
          <p:nvPr/>
        </p:nvSpPr>
        <p:spPr>
          <a:xfrm>
            <a:off x="6517043" y="586496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7976224-F6DB-4C2F-880A-2410472E4133}"/>
              </a:ext>
            </a:extLst>
          </p:cNvPr>
          <p:cNvSpPr/>
          <p:nvPr/>
        </p:nvSpPr>
        <p:spPr>
          <a:xfrm>
            <a:off x="6315179" y="4333832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A50294A-4660-478C-8097-17A1B0441B7F}"/>
              </a:ext>
            </a:extLst>
          </p:cNvPr>
          <p:cNvCxnSpPr>
            <a:stCxn id="62" idx="6"/>
            <a:endCxn id="61" idx="2"/>
          </p:cNvCxnSpPr>
          <p:nvPr/>
        </p:nvCxnSpPr>
        <p:spPr>
          <a:xfrm flipV="1">
            <a:off x="5801976" y="2441711"/>
            <a:ext cx="805067" cy="2824137"/>
          </a:xfrm>
          <a:prstGeom prst="bentConnector3">
            <a:avLst>
              <a:gd name="adj1" fmla="val 3663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3FA3C76-0CBC-4008-A289-B9CED7FC386D}"/>
              </a:ext>
            </a:extLst>
          </p:cNvPr>
          <p:cNvCxnSpPr>
            <a:stCxn id="68" idx="4"/>
            <a:endCxn id="65" idx="6"/>
          </p:cNvCxnSpPr>
          <p:nvPr/>
        </p:nvCxnSpPr>
        <p:spPr>
          <a:xfrm rot="5400000">
            <a:off x="5377382" y="4837163"/>
            <a:ext cx="1351128" cy="704467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BBF16BF-C08F-478C-99C4-E1BB1C9D5C8C}"/>
              </a:ext>
            </a:extLst>
          </p:cNvPr>
          <p:cNvCxnSpPr>
            <a:stCxn id="66" idx="6"/>
            <a:endCxn id="67" idx="4"/>
          </p:cNvCxnSpPr>
          <p:nvPr/>
        </p:nvCxnSpPr>
        <p:spPr>
          <a:xfrm flipV="1">
            <a:off x="5279371" y="6044960"/>
            <a:ext cx="1327672" cy="12336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097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 접속을 위한 계정의 아이디와 비밀번호를 서버를 통해서 로그인을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Login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4FAC1AE-869B-49E8-A7D7-4E1D483863E2}"/>
              </a:ext>
            </a:extLst>
          </p:cNvPr>
          <p:cNvGrpSpPr/>
          <p:nvPr/>
        </p:nvGrpSpPr>
        <p:grpSpPr>
          <a:xfrm>
            <a:off x="4225694" y="4338207"/>
            <a:ext cx="7141826" cy="2055106"/>
            <a:chOff x="6330793" y="3495675"/>
            <a:chExt cx="5130138" cy="17871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BEA203-F00B-47A3-80C0-BB6D0E71BFC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A8D1028-9A77-4576-9A6F-749597C802F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8FD491B-11BE-423D-9B80-22169E6268F5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CE18600-1F7D-4B67-9599-305DC919658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41286FE-D35F-443D-A40B-EEADB0925468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3544A6-B682-4B24-8DAE-207C464C6FF2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C76DA8-5B32-47F9-9EBA-01B9FD96E963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OnClickeLogin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통해서 로그인 버튼 이벤트 클릭 시 아이디와 비밀번호 칸의 공백 여부 확인과 서버 로그인 시도를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Login_Base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스크립트를 상속받아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ResetUI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사용하여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입력됬던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내용인 아이디와 비밀번호 메시지 내용을 초기화 하고 시각적으로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보여지기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위해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InpuField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색상을 초기화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IsFieldEmpty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통해서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InputField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공백 여부를 확인 및 경고 메시지 출력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서버에 로그인 시도 중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오입력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방지를 위해 나머지 버튼들을 비활성화 하고 서버에 로그인 시도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D821C651-49D2-468C-B538-F2F213D26C12}"/>
              </a:ext>
            </a:extLst>
          </p:cNvPr>
          <p:cNvSpPr/>
          <p:nvPr/>
        </p:nvSpPr>
        <p:spPr>
          <a:xfrm>
            <a:off x="5099371" y="6078325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B6C6B0-2E1F-4EBD-A83F-C736100F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38" y="2211150"/>
            <a:ext cx="3519893" cy="2934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E3B4B2-0D0F-4912-A3A2-B9E95ED2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454" y="2295563"/>
            <a:ext cx="1923833" cy="274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0B1D0A-436A-4370-9359-AAAD0FE7C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41" y="3015839"/>
            <a:ext cx="2398000" cy="11051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DB30F4-F273-479A-9F36-C341074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056" y="2536454"/>
            <a:ext cx="4459181" cy="141085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9A4F6C3E-3E29-461F-85C8-8AFE5C1CE028}"/>
              </a:ext>
            </a:extLst>
          </p:cNvPr>
          <p:cNvSpPr/>
          <p:nvPr/>
        </p:nvSpPr>
        <p:spPr>
          <a:xfrm>
            <a:off x="1121458" y="2214283"/>
            <a:ext cx="916892" cy="16255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55F03C-2890-400E-BEA4-A3E03BC0907B}"/>
              </a:ext>
            </a:extLst>
          </p:cNvPr>
          <p:cNvSpPr/>
          <p:nvPr/>
        </p:nvSpPr>
        <p:spPr>
          <a:xfrm>
            <a:off x="4640925" y="4446731"/>
            <a:ext cx="1114416" cy="180000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AA202D-D6C4-47C4-A0C2-674AF4D58EF9}"/>
              </a:ext>
            </a:extLst>
          </p:cNvPr>
          <p:cNvSpPr/>
          <p:nvPr/>
        </p:nvSpPr>
        <p:spPr>
          <a:xfrm>
            <a:off x="5151700" y="3006562"/>
            <a:ext cx="1569738" cy="13740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57028A0-06E9-40D1-83E6-44B412676D50}"/>
              </a:ext>
            </a:extLst>
          </p:cNvPr>
          <p:cNvSpPr/>
          <p:nvPr/>
        </p:nvSpPr>
        <p:spPr>
          <a:xfrm>
            <a:off x="648760" y="2501694"/>
            <a:ext cx="1569738" cy="13740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AD4B712-FF02-4201-A72B-829C6A9F35E4}"/>
              </a:ext>
            </a:extLst>
          </p:cNvPr>
          <p:cNvSpPr/>
          <p:nvPr/>
        </p:nvSpPr>
        <p:spPr>
          <a:xfrm>
            <a:off x="7267581" y="5008383"/>
            <a:ext cx="685794" cy="182741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766341D-E364-445C-B8C0-3F60AB403F55}"/>
              </a:ext>
            </a:extLst>
          </p:cNvPr>
          <p:cNvSpPr/>
          <p:nvPr/>
        </p:nvSpPr>
        <p:spPr>
          <a:xfrm flipV="1">
            <a:off x="4923801" y="5562344"/>
            <a:ext cx="995987" cy="173878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5FD7F4-C240-4D40-975B-17933931CCD4}"/>
              </a:ext>
            </a:extLst>
          </p:cNvPr>
          <p:cNvSpPr/>
          <p:nvPr/>
        </p:nvSpPr>
        <p:spPr>
          <a:xfrm flipV="1">
            <a:off x="7790258" y="2524758"/>
            <a:ext cx="2870122" cy="156529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1509EC5-9FB5-4026-8683-575EB591D475}"/>
              </a:ext>
            </a:extLst>
          </p:cNvPr>
          <p:cNvSpPr/>
          <p:nvPr/>
        </p:nvSpPr>
        <p:spPr>
          <a:xfrm flipV="1">
            <a:off x="871334" y="2794188"/>
            <a:ext cx="2870122" cy="156529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27F320-3EB8-4986-8078-8ECB5E43D2F7}"/>
              </a:ext>
            </a:extLst>
          </p:cNvPr>
          <p:cNvSpPr/>
          <p:nvPr/>
        </p:nvSpPr>
        <p:spPr>
          <a:xfrm flipV="1">
            <a:off x="844047" y="3230140"/>
            <a:ext cx="2870122" cy="156529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E1D2C17-40A6-44B1-9FBA-120620C62FE7}"/>
              </a:ext>
            </a:extLst>
          </p:cNvPr>
          <p:cNvSpPr/>
          <p:nvPr/>
        </p:nvSpPr>
        <p:spPr>
          <a:xfrm>
            <a:off x="5915999" y="2397442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C5C1EC-89F3-40E9-8ACA-B9CE1715B042}"/>
              </a:ext>
            </a:extLst>
          </p:cNvPr>
          <p:cNvCxnSpPr>
            <a:stCxn id="78" idx="2"/>
            <a:endCxn id="54" idx="1"/>
          </p:cNvCxnSpPr>
          <p:nvPr/>
        </p:nvCxnSpPr>
        <p:spPr>
          <a:xfrm rot="10800000" flipV="1">
            <a:off x="4515673" y="2487441"/>
            <a:ext cx="1400327" cy="2888503"/>
          </a:xfrm>
          <a:prstGeom prst="bentConnector3">
            <a:avLst>
              <a:gd name="adj1" fmla="val 12016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4ACC6DC-09F0-4B64-9199-7381ACD046AC}"/>
              </a:ext>
            </a:extLst>
          </p:cNvPr>
          <p:cNvCxnSpPr>
            <a:stCxn id="57" idx="3"/>
            <a:endCxn id="69" idx="1"/>
          </p:cNvCxnSpPr>
          <p:nvPr/>
        </p:nvCxnSpPr>
        <p:spPr>
          <a:xfrm>
            <a:off x="2038350" y="2295563"/>
            <a:ext cx="2602575" cy="2241168"/>
          </a:xfrm>
          <a:prstGeom prst="bentConnector3">
            <a:avLst>
              <a:gd name="adj1" fmla="val 7790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DEB9BBAA-E38B-4230-91B7-D4F882FFB8BA}"/>
              </a:ext>
            </a:extLst>
          </p:cNvPr>
          <p:cNvCxnSpPr>
            <a:cxnSpLocks/>
            <a:stCxn id="72" idx="0"/>
            <a:endCxn id="70" idx="1"/>
          </p:cNvCxnSpPr>
          <p:nvPr/>
        </p:nvCxnSpPr>
        <p:spPr>
          <a:xfrm rot="16200000" flipV="1">
            <a:off x="5414530" y="2812435"/>
            <a:ext cx="1933119" cy="2458778"/>
          </a:xfrm>
          <a:prstGeom prst="bentConnector4">
            <a:avLst>
              <a:gd name="adj1" fmla="val 48223"/>
              <a:gd name="adj2" fmla="val 10929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51C714B-4B08-4E6F-96B4-2FF9C10D1C97}"/>
              </a:ext>
            </a:extLst>
          </p:cNvPr>
          <p:cNvCxnSpPr>
            <a:stCxn id="76" idx="3"/>
            <a:endCxn id="77" idx="3"/>
          </p:cNvCxnSpPr>
          <p:nvPr/>
        </p:nvCxnSpPr>
        <p:spPr>
          <a:xfrm flipH="1">
            <a:off x="3714169" y="2872452"/>
            <a:ext cx="27287" cy="435952"/>
          </a:xfrm>
          <a:prstGeom prst="bentConnector3">
            <a:avLst>
              <a:gd name="adj1" fmla="val -673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CD50D54B-17C9-4B0E-898B-2DEF7EAB32EC}"/>
              </a:ext>
            </a:extLst>
          </p:cNvPr>
          <p:cNvCxnSpPr>
            <a:stCxn id="75" idx="1"/>
          </p:cNvCxnSpPr>
          <p:nvPr/>
        </p:nvCxnSpPr>
        <p:spPr>
          <a:xfrm rot="10800000" flipV="1">
            <a:off x="3603812" y="2603022"/>
            <a:ext cx="4186446" cy="2694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2AA77900-F619-4BEB-978E-9847D45C729B}"/>
              </a:ext>
            </a:extLst>
          </p:cNvPr>
          <p:cNvSpPr/>
          <p:nvPr/>
        </p:nvSpPr>
        <p:spPr>
          <a:xfrm>
            <a:off x="2668653" y="3920387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8F56EEA-7228-49C7-8991-D21CD14B7454}"/>
              </a:ext>
            </a:extLst>
          </p:cNvPr>
          <p:cNvCxnSpPr>
            <a:cxnSpLocks/>
            <a:stCxn id="84" idx="4"/>
            <a:endCxn id="55" idx="2"/>
          </p:cNvCxnSpPr>
          <p:nvPr/>
        </p:nvCxnSpPr>
        <p:spPr>
          <a:xfrm rot="16200000" flipH="1">
            <a:off x="4131167" y="2727873"/>
            <a:ext cx="2292926" cy="5037954"/>
          </a:xfrm>
          <a:prstGeom prst="bentConnector3">
            <a:avLst>
              <a:gd name="adj1" fmla="val 1099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D9D1397-F53F-430A-BF22-37861C2A33FB}"/>
              </a:ext>
            </a:extLst>
          </p:cNvPr>
          <p:cNvCxnSpPr>
            <a:stCxn id="74" idx="2"/>
            <a:endCxn id="75" idx="3"/>
          </p:cNvCxnSpPr>
          <p:nvPr/>
        </p:nvCxnSpPr>
        <p:spPr>
          <a:xfrm rot="5400000" flipH="1" flipV="1">
            <a:off x="6561426" y="1463391"/>
            <a:ext cx="2959322" cy="5238585"/>
          </a:xfrm>
          <a:prstGeom prst="bentConnector4">
            <a:avLst>
              <a:gd name="adj1" fmla="val 2935"/>
              <a:gd name="adj2" fmla="val 117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2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 접속을 위한 계정의 아이디와 비밀번호를 서버를 통해서 로그인을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Login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4FAC1AE-869B-49E8-A7D7-4E1D483863E2}"/>
              </a:ext>
            </a:extLst>
          </p:cNvPr>
          <p:cNvGrpSpPr/>
          <p:nvPr/>
        </p:nvGrpSpPr>
        <p:grpSpPr>
          <a:xfrm>
            <a:off x="5251416" y="3256340"/>
            <a:ext cx="4709943" cy="1565897"/>
            <a:chOff x="6330793" y="3495675"/>
            <a:chExt cx="5130138" cy="17871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BEA203-F00B-47A3-80C0-BB6D0E71BFC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A8D1028-9A77-4576-9A6F-749597C802F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8FD491B-11BE-423D-9B80-22169E6268F5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CE18600-1F7D-4B67-9599-305DC919658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41286FE-D35F-443D-A40B-EEADB0925468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3544A6-B682-4B24-8DAE-207C464C6FF2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C76DA8-5B32-47F9-9EBA-01B9FD96E963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ResponseToLogin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통해 입력된 아이디와 비밀번호 값을 가지고 서버에 로그인 시도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자동 로그인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체크박스에 만일 체크하였다면 다음 로그인 때 자동으로 로그인 될 수 있도록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PlayerPrefs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클래스를 사용하여 로그인을 시도한 해당 기기에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AutoLogin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이라는 이름의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PlayerPrefs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생성 및 값 설정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D821C651-49D2-468C-B538-F2F213D26C12}"/>
              </a:ext>
            </a:extLst>
          </p:cNvPr>
          <p:cNvSpPr/>
          <p:nvPr/>
        </p:nvSpPr>
        <p:spPr>
          <a:xfrm>
            <a:off x="5099371" y="6078325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61946E-66B0-4A6E-BA76-AD184C171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99"/>
          <a:stretch/>
        </p:blipFill>
        <p:spPr>
          <a:xfrm>
            <a:off x="1442086" y="2506211"/>
            <a:ext cx="3657285" cy="2722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394F9C-80FF-4532-A4D4-566A2C29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072" y="2500861"/>
            <a:ext cx="2529619" cy="609745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7B69FE1-A57E-4FC5-B20B-466C4D8DDDB4}"/>
              </a:ext>
            </a:extLst>
          </p:cNvPr>
          <p:cNvSpPr/>
          <p:nvPr/>
        </p:nvSpPr>
        <p:spPr>
          <a:xfrm>
            <a:off x="2137276" y="2483431"/>
            <a:ext cx="1877511" cy="16255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BF7DB8-A8A9-4AC3-A4EF-886AA3AC6BA0}"/>
              </a:ext>
            </a:extLst>
          </p:cNvPr>
          <p:cNvSpPr/>
          <p:nvPr/>
        </p:nvSpPr>
        <p:spPr>
          <a:xfrm>
            <a:off x="5568125" y="3347720"/>
            <a:ext cx="1404175" cy="187960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94F69B4-A88A-463B-BB79-FD79A263B92A}"/>
              </a:ext>
            </a:extLst>
          </p:cNvPr>
          <p:cNvSpPr/>
          <p:nvPr/>
        </p:nvSpPr>
        <p:spPr>
          <a:xfrm>
            <a:off x="7487481" y="270933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2A953BD-F4F2-4E80-A355-A83B48BAAD3D}"/>
              </a:ext>
            </a:extLst>
          </p:cNvPr>
          <p:cNvSpPr/>
          <p:nvPr/>
        </p:nvSpPr>
        <p:spPr>
          <a:xfrm>
            <a:off x="4438734" y="4370543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3A8541F-BE2B-4F9A-A8C1-27C90FCB0472}"/>
              </a:ext>
            </a:extLst>
          </p:cNvPr>
          <p:cNvCxnSpPr>
            <a:stCxn id="59" idx="3"/>
            <a:endCxn id="60" idx="1"/>
          </p:cNvCxnSpPr>
          <p:nvPr/>
        </p:nvCxnSpPr>
        <p:spPr>
          <a:xfrm>
            <a:off x="4014787" y="2564711"/>
            <a:ext cx="1553338" cy="876989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E369B2F-4A96-42A5-AF73-FED2F2F0EA8B}"/>
              </a:ext>
            </a:extLst>
          </p:cNvPr>
          <p:cNvCxnSpPr>
            <a:stCxn id="61" idx="6"/>
            <a:endCxn id="55" idx="3"/>
          </p:cNvCxnSpPr>
          <p:nvPr/>
        </p:nvCxnSpPr>
        <p:spPr>
          <a:xfrm>
            <a:off x="7667481" y="2799339"/>
            <a:ext cx="2293878" cy="1239950"/>
          </a:xfrm>
          <a:prstGeom prst="bentConnector3">
            <a:avLst>
              <a:gd name="adj1" fmla="val 10996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6CD5DAA-5187-4241-AE69-B35E261DC868}"/>
              </a:ext>
            </a:extLst>
          </p:cNvPr>
          <p:cNvCxnSpPr>
            <a:cxnSpLocks/>
            <a:stCxn id="62" idx="6"/>
            <a:endCxn id="55" idx="2"/>
          </p:cNvCxnSpPr>
          <p:nvPr/>
        </p:nvCxnSpPr>
        <p:spPr>
          <a:xfrm>
            <a:off x="4618734" y="4460543"/>
            <a:ext cx="2987654" cy="361694"/>
          </a:xfrm>
          <a:prstGeom prst="bentConnector4">
            <a:avLst>
              <a:gd name="adj1" fmla="val 10588"/>
              <a:gd name="adj2" fmla="val 16320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657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게임을 진행하는데 있어 필요한 입장 재화의 생성을 담당하는 스크립트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Life_Calculation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821C651-49D2-468C-B538-F2F213D26C12}"/>
              </a:ext>
            </a:extLst>
          </p:cNvPr>
          <p:cNvSpPr/>
          <p:nvPr/>
        </p:nvSpPr>
        <p:spPr>
          <a:xfrm>
            <a:off x="4929042" y="5945583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450C4E-AF93-471F-A7B8-EC8420C03DF3}"/>
              </a:ext>
            </a:extLst>
          </p:cNvPr>
          <p:cNvGrpSpPr/>
          <p:nvPr/>
        </p:nvGrpSpPr>
        <p:grpSpPr>
          <a:xfrm>
            <a:off x="6859575" y="2384087"/>
            <a:ext cx="5144166" cy="2053439"/>
            <a:chOff x="6330793" y="3495675"/>
            <a:chExt cx="5130138" cy="178714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0CCB117-F43D-4526-84AC-CA2190FFB49A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1C99469-B2FF-4E12-9A36-D737FE8D225F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3605681-A9DF-46FB-85E0-268DB40B4A0A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9256FF0-A5D0-41BD-9A55-BF560BD9286B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6B60DD-EC77-4900-B878-592A7992BDD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86762CF-9C72-4A6D-AD4F-22E51078544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431F9-6416-4660-BB5E-CA585BFEEAD6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Remaining_Life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시각적으로 다음 입장 재화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생성까지 남은 시간 표출 및 관련 수식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 레벨이 오를 시 레벨에 따라 최대 소지 할 수 있는 입장 재화만큼 충전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최대 소지 재화보다 현재 재화가 더 많아지게 되는 경우라면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GetServer_Synchronous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연결된 서버의 시간을 동기화후 지난 번 마지막으로 입장 재화가 생성된 분기점을 현재 시간으로 변경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5FF9A26-AA36-418D-A3CD-57C8FA74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31690"/>
            <a:ext cx="6341938" cy="2375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34C951-B82E-43AE-8818-ED7D9823F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974" y="4986135"/>
            <a:ext cx="4155391" cy="126434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A701249-F774-4189-B3DC-DD98C8D6E429}"/>
              </a:ext>
            </a:extLst>
          </p:cNvPr>
          <p:cNvSpPr txBox="1"/>
          <p:nvPr/>
        </p:nvSpPr>
        <p:spPr>
          <a:xfrm>
            <a:off x="6635615" y="4966640"/>
            <a:ext cx="1404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Backend_GameData</a:t>
            </a:r>
            <a:endParaRPr lang="ko-KR" altLang="en-US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8287782-6FCE-42D6-A9EF-BED10A162820}"/>
              </a:ext>
            </a:extLst>
          </p:cNvPr>
          <p:cNvSpPr/>
          <p:nvPr/>
        </p:nvSpPr>
        <p:spPr>
          <a:xfrm>
            <a:off x="1065212" y="2230416"/>
            <a:ext cx="890653" cy="12225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B231623-4DCA-49B6-877C-D921C0BAAAE9}"/>
              </a:ext>
            </a:extLst>
          </p:cNvPr>
          <p:cNvSpPr/>
          <p:nvPr/>
        </p:nvSpPr>
        <p:spPr>
          <a:xfrm>
            <a:off x="7222154" y="2492523"/>
            <a:ext cx="1207471" cy="22745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8666C29-5900-46F4-AFA2-D1FEB82E52B3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>
            <a:off x="1955865" y="2291546"/>
            <a:ext cx="5266289" cy="314707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2BBA927C-C3A5-41CB-B989-5BF8760A1066}"/>
              </a:ext>
            </a:extLst>
          </p:cNvPr>
          <p:cNvSpPr/>
          <p:nvPr/>
        </p:nvSpPr>
        <p:spPr>
          <a:xfrm>
            <a:off x="6912509" y="3052643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A08F151-BE66-4DE2-8409-65807110C5E8}"/>
              </a:ext>
            </a:extLst>
          </p:cNvPr>
          <p:cNvSpPr/>
          <p:nvPr/>
        </p:nvSpPr>
        <p:spPr>
          <a:xfrm>
            <a:off x="6924374" y="3765600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C035EB4-FBB8-403B-936E-FD10F48E3765}"/>
              </a:ext>
            </a:extLst>
          </p:cNvPr>
          <p:cNvSpPr/>
          <p:nvPr/>
        </p:nvSpPr>
        <p:spPr>
          <a:xfrm>
            <a:off x="3757974" y="373228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7EB59F3-4F58-4B56-8738-7840F69649A9}"/>
              </a:ext>
            </a:extLst>
          </p:cNvPr>
          <p:cNvSpPr/>
          <p:nvPr/>
        </p:nvSpPr>
        <p:spPr>
          <a:xfrm>
            <a:off x="3654559" y="2773654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BD4AAE5-DB31-4FD9-88A7-F16A4087054F}"/>
              </a:ext>
            </a:extLst>
          </p:cNvPr>
          <p:cNvCxnSpPr>
            <a:cxnSpLocks/>
            <a:stCxn id="55" idx="6"/>
            <a:endCxn id="52" idx="2"/>
          </p:cNvCxnSpPr>
          <p:nvPr/>
        </p:nvCxnSpPr>
        <p:spPr>
          <a:xfrm>
            <a:off x="3834559" y="2863654"/>
            <a:ext cx="3077950" cy="27898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F511F35-78D3-4AAC-9DC3-113FEB507BB0}"/>
              </a:ext>
            </a:extLst>
          </p:cNvPr>
          <p:cNvCxnSpPr>
            <a:stCxn id="54" idx="6"/>
            <a:endCxn id="53" idx="0"/>
          </p:cNvCxnSpPr>
          <p:nvPr/>
        </p:nvCxnSpPr>
        <p:spPr>
          <a:xfrm flipV="1">
            <a:off x="3937974" y="3765600"/>
            <a:ext cx="3076400" cy="56686"/>
          </a:xfrm>
          <a:prstGeom prst="bentConnector4">
            <a:avLst>
              <a:gd name="adj1" fmla="val 48537"/>
              <a:gd name="adj2" fmla="val 5620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895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게임을 진행하는데 있어 필요한 입장 재화의 생성을 담당하는 스크립트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Life_Calculation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450C4E-AF93-471F-A7B8-EC8420C03DF3}"/>
              </a:ext>
            </a:extLst>
          </p:cNvPr>
          <p:cNvGrpSpPr/>
          <p:nvPr/>
        </p:nvGrpSpPr>
        <p:grpSpPr>
          <a:xfrm>
            <a:off x="6457890" y="2925790"/>
            <a:ext cx="5520684" cy="2894438"/>
            <a:chOff x="6330793" y="3495675"/>
            <a:chExt cx="5130138" cy="178714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0CCB117-F43D-4526-84AC-CA2190FFB49A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1C99469-B2FF-4E12-9A36-D737FE8D225F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3605681-A9DF-46FB-85E0-268DB40B4A0A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9256FF0-A5D0-41BD-9A55-BF560BD9286B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6B60DD-EC77-4900-B878-592A7992BDD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86762CF-9C72-4A6D-AD4F-22E51078544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431F9-6416-4660-BB5E-CA585BFEEAD6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현재 재화가 최대 소지 재화 보다 적은 경우라면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지난 마지막 입장 재화 생성 분기점을 불러온 후 서버의 현재 시간 동기화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지난 생성 분기점과 동기화된 현재 시간의 차를 통해 흐른 시간을 계산하여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인터벌 시간을 초과한 만큼의 추가 입장 재화를 생성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입장 재화의 양이 변경 되었기에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UpdateUserDatas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_’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변경된 재화 양 갱신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입장 재화 생성 분기점을 갱신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입장 재화를 생성하기에 조금 모자란 자투리 시간의 경우 다음 재화 생성에 영향을 끼치므로 변수 값으로 저장해 다음 재화 생성 때 반영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모든 작업이 완료 된 후 에도 최대 소지 재화에 현재 재화가 미치지 못했을 경우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Timer_Life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코루틴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함수를 실행시켜 다음 재화 생성 사이클 실행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E8B8350-E26B-4FDA-B92A-E524E8FF0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2" y="2188816"/>
            <a:ext cx="5930268" cy="4461754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EDAF8E7D-825A-4DF7-B180-50CEC9E2CDB7}"/>
              </a:ext>
            </a:extLst>
          </p:cNvPr>
          <p:cNvSpPr/>
          <p:nvPr/>
        </p:nvSpPr>
        <p:spPr>
          <a:xfrm>
            <a:off x="4170124" y="250483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77BF5E5-6CE7-41C4-B2E9-6F45072E81C4}"/>
              </a:ext>
            </a:extLst>
          </p:cNvPr>
          <p:cNvSpPr/>
          <p:nvPr/>
        </p:nvSpPr>
        <p:spPr>
          <a:xfrm>
            <a:off x="6504033" y="3222872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4DE50BB-6DE7-46FB-9AA8-DA36EC8C6DC6}"/>
              </a:ext>
            </a:extLst>
          </p:cNvPr>
          <p:cNvSpPr/>
          <p:nvPr/>
        </p:nvSpPr>
        <p:spPr>
          <a:xfrm>
            <a:off x="6510614" y="3752211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AAD6004-7CDC-40C4-9F7F-CACD5C533064}"/>
              </a:ext>
            </a:extLst>
          </p:cNvPr>
          <p:cNvSpPr/>
          <p:nvPr/>
        </p:nvSpPr>
        <p:spPr>
          <a:xfrm>
            <a:off x="6515465" y="4869259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C0F00AC-61BC-45D3-B3BE-76BDE1D88E41}"/>
              </a:ext>
            </a:extLst>
          </p:cNvPr>
          <p:cNvSpPr/>
          <p:nvPr/>
        </p:nvSpPr>
        <p:spPr>
          <a:xfrm>
            <a:off x="6531370" y="4351745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DFA2A2C-21AB-4B99-8455-E1D7430DAC18}"/>
              </a:ext>
            </a:extLst>
          </p:cNvPr>
          <p:cNvSpPr/>
          <p:nvPr/>
        </p:nvSpPr>
        <p:spPr>
          <a:xfrm>
            <a:off x="6479968" y="5374742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80E02CB-42F9-4482-9637-91879F2C347B}"/>
              </a:ext>
            </a:extLst>
          </p:cNvPr>
          <p:cNvSpPr/>
          <p:nvPr/>
        </p:nvSpPr>
        <p:spPr>
          <a:xfrm>
            <a:off x="3802571" y="3660208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64626AA-E394-48E3-8364-6F3FF7E76720}"/>
              </a:ext>
            </a:extLst>
          </p:cNvPr>
          <p:cNvSpPr/>
          <p:nvPr/>
        </p:nvSpPr>
        <p:spPr>
          <a:xfrm>
            <a:off x="3183977" y="5546314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E6B6231-18F2-4719-AF04-8229922CF601}"/>
              </a:ext>
            </a:extLst>
          </p:cNvPr>
          <p:cNvSpPr/>
          <p:nvPr/>
        </p:nvSpPr>
        <p:spPr>
          <a:xfrm>
            <a:off x="2883767" y="6180264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56B7674-5778-4418-BCA4-36DBA45924E4}"/>
              </a:ext>
            </a:extLst>
          </p:cNvPr>
          <p:cNvSpPr/>
          <p:nvPr/>
        </p:nvSpPr>
        <p:spPr>
          <a:xfrm>
            <a:off x="5126739" y="4645422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E05C29D-D6BF-4097-BE34-A9CB249B9256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>
            <a:off x="4350124" y="2594830"/>
            <a:ext cx="2153909" cy="71804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9679221-B1BE-4AE9-A254-0FDF1478B02B}"/>
              </a:ext>
            </a:extLst>
          </p:cNvPr>
          <p:cNvCxnSpPr>
            <a:cxnSpLocks/>
            <a:stCxn id="62" idx="6"/>
            <a:endCxn id="58" idx="2"/>
          </p:cNvCxnSpPr>
          <p:nvPr/>
        </p:nvCxnSpPr>
        <p:spPr>
          <a:xfrm>
            <a:off x="3982571" y="3750208"/>
            <a:ext cx="2528043" cy="9200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DB68BDA-81CB-49DC-A411-5B700E5EB367}"/>
              </a:ext>
            </a:extLst>
          </p:cNvPr>
          <p:cNvCxnSpPr>
            <a:cxnSpLocks/>
            <a:stCxn id="65" idx="6"/>
            <a:endCxn id="60" idx="2"/>
          </p:cNvCxnSpPr>
          <p:nvPr/>
        </p:nvCxnSpPr>
        <p:spPr>
          <a:xfrm flipV="1">
            <a:off x="5306739" y="4441745"/>
            <a:ext cx="1224631" cy="29367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6BB85A0-E3E3-4FC5-AA41-21F9131CD812}"/>
              </a:ext>
            </a:extLst>
          </p:cNvPr>
          <p:cNvCxnSpPr>
            <a:cxnSpLocks/>
            <a:stCxn id="63" idx="6"/>
            <a:endCxn id="59" idx="2"/>
          </p:cNvCxnSpPr>
          <p:nvPr/>
        </p:nvCxnSpPr>
        <p:spPr>
          <a:xfrm flipV="1">
            <a:off x="3363977" y="4959259"/>
            <a:ext cx="3151488" cy="67705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FDB95BFD-2194-45AD-9C0C-D24702E66F9B}"/>
              </a:ext>
            </a:extLst>
          </p:cNvPr>
          <p:cNvCxnSpPr>
            <a:stCxn id="64" idx="6"/>
            <a:endCxn id="61" idx="2"/>
          </p:cNvCxnSpPr>
          <p:nvPr/>
        </p:nvCxnSpPr>
        <p:spPr>
          <a:xfrm flipV="1">
            <a:off x="3063767" y="5464742"/>
            <a:ext cx="3416201" cy="805522"/>
          </a:xfrm>
          <a:prstGeom prst="bentConnector3">
            <a:avLst>
              <a:gd name="adj1" fmla="val 7624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8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2D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화면에서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3D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화면으로 전환 시 재생중인 플랫폼에 맞춰 카메라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시야각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조절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Camera_Fov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F3BC1-5A3E-4EDB-AF8A-0091E982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2245239"/>
            <a:ext cx="1464334" cy="538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F85662-F68B-46E0-BE40-9A89EE92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955104"/>
            <a:ext cx="5311227" cy="1509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C7004C-9AE0-4B7A-AEBC-77862184A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4687829"/>
            <a:ext cx="7731002" cy="941541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5B501F0E-057F-46F4-9B1E-882400855E14}"/>
              </a:ext>
            </a:extLst>
          </p:cNvPr>
          <p:cNvGrpSpPr/>
          <p:nvPr/>
        </p:nvGrpSpPr>
        <p:grpSpPr>
          <a:xfrm>
            <a:off x="6095999" y="2783480"/>
            <a:ext cx="5839484" cy="1509590"/>
            <a:chOff x="6330793" y="3495675"/>
            <a:chExt cx="5130138" cy="1787143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3B78573-A9B3-4E04-847B-722D6733EBC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6065422-A4F1-47D5-878D-29330352F514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9781577B-E29C-4FFA-B655-CA797C0306A8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24ED964-6CCD-49B9-966D-0DCE38AAE797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2877ADDC-4EE0-47ED-9731-16F62AFDCFE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E9605DD-D5A5-4419-AEB4-87F24373A46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32B2E4-FD4E-4EB2-99E4-433AF7CD8177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실행시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‘Awake’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 곧바로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AdjustFOVForDevice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실행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 화면 비율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(9:16)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 현재 플랫폼의 종횡비의 값을 서로 비교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종횡비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값이 설정 값보다 크다면 현재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시야각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값을 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CalculateFOV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함수에 전달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전달받은 시야각을 기준으로 새로운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fov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값을 계산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4B7499-C5BD-429A-88EB-CC60454EA66B}"/>
              </a:ext>
            </a:extLst>
          </p:cNvPr>
          <p:cNvSpPr/>
          <p:nvPr/>
        </p:nvSpPr>
        <p:spPr>
          <a:xfrm>
            <a:off x="620451" y="2498753"/>
            <a:ext cx="1253457" cy="15911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8737A98-73DF-4FAA-8696-B2CAD7309082}"/>
              </a:ext>
            </a:extLst>
          </p:cNvPr>
          <p:cNvSpPr/>
          <p:nvPr/>
        </p:nvSpPr>
        <p:spPr>
          <a:xfrm>
            <a:off x="1141741" y="2936520"/>
            <a:ext cx="1195059" cy="15911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3AA366C-F36D-41F1-AF43-E2B5EE830784}"/>
              </a:ext>
            </a:extLst>
          </p:cNvPr>
          <p:cNvSpPr/>
          <p:nvPr/>
        </p:nvSpPr>
        <p:spPr>
          <a:xfrm>
            <a:off x="9054840" y="2875547"/>
            <a:ext cx="1530033" cy="22008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BFB0F9B-367C-4C51-9AB0-F58F898BDD90}"/>
              </a:ext>
            </a:extLst>
          </p:cNvPr>
          <p:cNvSpPr/>
          <p:nvPr/>
        </p:nvSpPr>
        <p:spPr>
          <a:xfrm>
            <a:off x="1873908" y="3912752"/>
            <a:ext cx="3846893" cy="159113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76A7365-6263-4D7F-96D9-B3C9305CB28A}"/>
              </a:ext>
            </a:extLst>
          </p:cNvPr>
          <p:cNvSpPr/>
          <p:nvPr/>
        </p:nvSpPr>
        <p:spPr>
          <a:xfrm>
            <a:off x="1298798" y="4687829"/>
            <a:ext cx="4233784" cy="17162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F96822B-5203-4FB5-BE29-B2ADC71006FF}"/>
              </a:ext>
            </a:extLst>
          </p:cNvPr>
          <p:cNvSpPr/>
          <p:nvPr/>
        </p:nvSpPr>
        <p:spPr>
          <a:xfrm>
            <a:off x="10113757" y="3425500"/>
            <a:ext cx="1016061" cy="208986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0A13467-D1B6-440A-A91E-37699DAFEB83}"/>
              </a:ext>
            </a:extLst>
          </p:cNvPr>
          <p:cNvCxnSpPr>
            <a:stCxn id="10" idx="3"/>
            <a:endCxn id="82" idx="0"/>
          </p:cNvCxnSpPr>
          <p:nvPr/>
        </p:nvCxnSpPr>
        <p:spPr>
          <a:xfrm flipH="1">
            <a:off x="1739271" y="2578310"/>
            <a:ext cx="134637" cy="358210"/>
          </a:xfrm>
          <a:prstGeom prst="bentConnector4">
            <a:avLst>
              <a:gd name="adj1" fmla="val -169790"/>
              <a:gd name="adj2" fmla="val 61105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7757D1A-E74B-4A55-8532-A36AF6703FE5}"/>
              </a:ext>
            </a:extLst>
          </p:cNvPr>
          <p:cNvCxnSpPr>
            <a:cxnSpLocks/>
            <a:stCxn id="83" idx="0"/>
            <a:endCxn id="82" idx="3"/>
          </p:cNvCxnSpPr>
          <p:nvPr/>
        </p:nvCxnSpPr>
        <p:spPr>
          <a:xfrm rot="16200000" flipH="1" flipV="1">
            <a:off x="6008064" y="-795717"/>
            <a:ext cx="140530" cy="7483057"/>
          </a:xfrm>
          <a:prstGeom prst="bentConnector4">
            <a:avLst>
              <a:gd name="adj1" fmla="val -162670"/>
              <a:gd name="adj2" fmla="val 5511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5B929F5-67F6-498D-928E-2D4D63B63914}"/>
              </a:ext>
            </a:extLst>
          </p:cNvPr>
          <p:cNvCxnSpPr>
            <a:stCxn id="84" idx="2"/>
            <a:endCxn id="85" idx="0"/>
          </p:cNvCxnSpPr>
          <p:nvPr/>
        </p:nvCxnSpPr>
        <p:spPr>
          <a:xfrm rot="5400000">
            <a:off x="3298541" y="4189015"/>
            <a:ext cx="615964" cy="381665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30948E94-EECE-45DD-B0F5-E616A8BD7C1D}"/>
              </a:ext>
            </a:extLst>
          </p:cNvPr>
          <p:cNvCxnSpPr>
            <a:stCxn id="85" idx="3"/>
          </p:cNvCxnSpPr>
          <p:nvPr/>
        </p:nvCxnSpPr>
        <p:spPr>
          <a:xfrm flipV="1">
            <a:off x="5532582" y="4464694"/>
            <a:ext cx="5597236" cy="308947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C43AFB69-30CC-4905-96F3-04622F97CCF2}"/>
              </a:ext>
            </a:extLst>
          </p:cNvPr>
          <p:cNvCxnSpPr>
            <a:cxnSpLocks/>
            <a:stCxn id="87" idx="2"/>
          </p:cNvCxnSpPr>
          <p:nvPr/>
        </p:nvCxnSpPr>
        <p:spPr>
          <a:xfrm rot="16200000" flipH="1">
            <a:off x="10460699" y="3795575"/>
            <a:ext cx="830208" cy="508030"/>
          </a:xfrm>
          <a:prstGeom prst="bentConnector3">
            <a:avLst>
              <a:gd name="adj1" fmla="val 1711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246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게임을 진행하는데 있어 필요한 입장 재화의 생성을 담당하는 스크립트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Life_Calculation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450C4E-AF93-471F-A7B8-EC8420C03DF3}"/>
              </a:ext>
            </a:extLst>
          </p:cNvPr>
          <p:cNvGrpSpPr/>
          <p:nvPr/>
        </p:nvGrpSpPr>
        <p:grpSpPr>
          <a:xfrm>
            <a:off x="3696759" y="2191364"/>
            <a:ext cx="5743075" cy="2120660"/>
            <a:chOff x="6330793" y="3495675"/>
            <a:chExt cx="5130138" cy="178714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0CCB117-F43D-4526-84AC-CA2190FFB49A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1C99469-B2FF-4E12-9A36-D737FE8D225F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3605681-A9DF-46FB-85E0-268DB40B4A0A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9256FF0-A5D0-41BD-9A55-BF560BD9286B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6B60DD-EC77-4900-B878-592A7992BDD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86762CF-9C72-4A6D-AD4F-22E51078544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431F9-6416-4660-BB5E-CA585BFEEAD6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Timer_Life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코루틴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함수를 통해 입장 재화 생성 사이클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지난번 입장 재화를 생성하기에 조금 모자란 자투리 시간을 반영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프레임의 영향을 받지 않도록 현재 재생중인 디바이스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플랫폼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시간을 받아서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Device_s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저장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초 단위로 시간을 변경해서 확인하며 어플을 실행하면서 생기는 오차 범위로 인해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-0.1f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가 아닌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0.333333f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씩 감소로 실제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초를 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Update_Life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통해서 새로이 생긴 입장 재화 생성 분기점을 갱신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F020A13-0E4E-4D80-829C-F3849DD1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66" y="2191364"/>
            <a:ext cx="3163165" cy="3347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9CC0CC-9933-4219-8B07-1A8FCFE9B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522" y="4380810"/>
            <a:ext cx="6178693" cy="2275958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5A0653-354D-4246-89E0-66B4578E0C03}"/>
              </a:ext>
            </a:extLst>
          </p:cNvPr>
          <p:cNvSpPr/>
          <p:nvPr/>
        </p:nvSpPr>
        <p:spPr>
          <a:xfrm>
            <a:off x="1003764" y="2210850"/>
            <a:ext cx="605962" cy="118014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D1763B9-5EBF-41A0-976B-6BA950CA1538}"/>
              </a:ext>
            </a:extLst>
          </p:cNvPr>
          <p:cNvSpPr/>
          <p:nvPr/>
        </p:nvSpPr>
        <p:spPr>
          <a:xfrm>
            <a:off x="4524518" y="2328863"/>
            <a:ext cx="809481" cy="157161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0C898C3-AF7C-4B67-B7BB-987E6A19E009}"/>
              </a:ext>
            </a:extLst>
          </p:cNvPr>
          <p:cNvSpPr/>
          <p:nvPr/>
        </p:nvSpPr>
        <p:spPr>
          <a:xfrm>
            <a:off x="4391319" y="4380809"/>
            <a:ext cx="714081" cy="149915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250E15E-8388-44FD-AF71-2B58E6A4A53F}"/>
              </a:ext>
            </a:extLst>
          </p:cNvPr>
          <p:cNvSpPr/>
          <p:nvPr/>
        </p:nvSpPr>
        <p:spPr>
          <a:xfrm>
            <a:off x="592664" y="5318869"/>
            <a:ext cx="705117" cy="118014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2B06F9F-CF83-4D38-81BE-A380E1F64398}"/>
              </a:ext>
            </a:extLst>
          </p:cNvPr>
          <p:cNvSpPr/>
          <p:nvPr/>
        </p:nvSpPr>
        <p:spPr>
          <a:xfrm>
            <a:off x="4129471" y="3961040"/>
            <a:ext cx="935448" cy="179953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18BF7B3-3688-4016-94FE-B505C0778A96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1609726" y="2269857"/>
            <a:ext cx="2914792" cy="137587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BA509A9-6528-42F9-A08A-76B0917245B5}"/>
              </a:ext>
            </a:extLst>
          </p:cNvPr>
          <p:cNvCxnSpPr>
            <a:stCxn id="54" idx="3"/>
            <a:endCxn id="53" idx="2"/>
          </p:cNvCxnSpPr>
          <p:nvPr/>
        </p:nvCxnSpPr>
        <p:spPr>
          <a:xfrm flipV="1">
            <a:off x="1297781" y="4530724"/>
            <a:ext cx="3450579" cy="847152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ABD1A74-92C2-4C71-A27E-7790882B7DA1}"/>
              </a:ext>
            </a:extLst>
          </p:cNvPr>
          <p:cNvCxnSpPr>
            <a:stCxn id="55" idx="2"/>
            <a:endCxn id="53" idx="0"/>
          </p:cNvCxnSpPr>
          <p:nvPr/>
        </p:nvCxnSpPr>
        <p:spPr>
          <a:xfrm rot="16200000" flipH="1">
            <a:off x="4552869" y="4185318"/>
            <a:ext cx="239816" cy="151165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EEF81F13-9C25-46A1-B29C-E97ABF16425C}"/>
              </a:ext>
            </a:extLst>
          </p:cNvPr>
          <p:cNvSpPr/>
          <p:nvPr/>
        </p:nvSpPr>
        <p:spPr>
          <a:xfrm>
            <a:off x="2887122" y="3339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259950E-FE34-4BC9-BFA5-0315189528B1}"/>
              </a:ext>
            </a:extLst>
          </p:cNvPr>
          <p:cNvSpPr/>
          <p:nvPr/>
        </p:nvSpPr>
        <p:spPr>
          <a:xfrm>
            <a:off x="3729348" y="2910677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D0A1553-7B3D-4A8A-8F1B-24AE6CA4E843}"/>
              </a:ext>
            </a:extLst>
          </p:cNvPr>
          <p:cNvSpPr/>
          <p:nvPr/>
        </p:nvSpPr>
        <p:spPr>
          <a:xfrm>
            <a:off x="3749753" y="3550123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5BDE6F7-42CF-405A-B60C-BF7699AD3C45}"/>
              </a:ext>
            </a:extLst>
          </p:cNvPr>
          <p:cNvSpPr/>
          <p:nvPr/>
        </p:nvSpPr>
        <p:spPr>
          <a:xfrm>
            <a:off x="2526340" y="396104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33668A8-8235-49ED-B7AE-D59077CB2BAF}"/>
              </a:ext>
            </a:extLst>
          </p:cNvPr>
          <p:cNvCxnSpPr>
            <a:stCxn id="70" idx="6"/>
            <a:endCxn id="68" idx="4"/>
          </p:cNvCxnSpPr>
          <p:nvPr/>
        </p:nvCxnSpPr>
        <p:spPr>
          <a:xfrm flipV="1">
            <a:off x="2706340" y="3730123"/>
            <a:ext cx="1133413" cy="320917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6E936E6-66E7-43A0-B4FE-BBE747C48C6A}"/>
              </a:ext>
            </a:extLst>
          </p:cNvPr>
          <p:cNvCxnSpPr>
            <a:stCxn id="66" idx="0"/>
            <a:endCxn id="67" idx="2"/>
          </p:cNvCxnSpPr>
          <p:nvPr/>
        </p:nvCxnSpPr>
        <p:spPr>
          <a:xfrm rot="5400000" flipH="1" flipV="1">
            <a:off x="3184074" y="2793726"/>
            <a:ext cx="338323" cy="752226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15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무기의 종류에 따라 각 무기의 특성을 살려 발사체 생성과 동작을 구현한 스크립트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Weapon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450C4E-AF93-471F-A7B8-EC8420C03DF3}"/>
              </a:ext>
            </a:extLst>
          </p:cNvPr>
          <p:cNvGrpSpPr/>
          <p:nvPr/>
        </p:nvGrpSpPr>
        <p:grpSpPr>
          <a:xfrm>
            <a:off x="1286657" y="5817265"/>
            <a:ext cx="3497362" cy="473347"/>
            <a:chOff x="6330793" y="3495675"/>
            <a:chExt cx="5130138" cy="178714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0CCB117-F43D-4526-84AC-CA2190FFB49A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1C99469-B2FF-4E12-9A36-D737FE8D225F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3605681-A9DF-46FB-85E0-268DB40B4A0A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9256FF0-A5D0-41BD-9A55-BF560BD9286B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6B60DD-EC77-4900-B878-592A7992BDD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86762CF-9C72-4A6D-AD4F-22E51078544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431F9-6416-4660-BB5E-CA585BFEEAD6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‘Update’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에서 각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종류에 따라 발사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쿨타임에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따라서 발사체를 생성하도록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11DB445-7A27-47CE-A5D1-CC2150A0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95"/>
          <a:stretch/>
        </p:blipFill>
        <p:spPr>
          <a:xfrm>
            <a:off x="409574" y="2242253"/>
            <a:ext cx="2630738" cy="330313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5ACC02B-D912-407B-A3BE-5C7589D02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48"/>
          <a:stretch/>
        </p:blipFill>
        <p:spPr>
          <a:xfrm>
            <a:off x="3035338" y="2252590"/>
            <a:ext cx="2606174" cy="3303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EBC169-2ACC-4BF2-91B9-1E855C47A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79" y="2162033"/>
            <a:ext cx="4359856" cy="22500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6833A3-AA71-4D89-979E-F11613D9A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488" y="4416581"/>
            <a:ext cx="4824630" cy="1085356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D246BCEA-8121-4320-BB9D-910F32F59B7D}"/>
              </a:ext>
            </a:extLst>
          </p:cNvPr>
          <p:cNvGrpSpPr/>
          <p:nvPr/>
        </p:nvGrpSpPr>
        <p:grpSpPr>
          <a:xfrm>
            <a:off x="7302003" y="5817265"/>
            <a:ext cx="3497362" cy="523221"/>
            <a:chOff x="6330793" y="3495675"/>
            <a:chExt cx="5130138" cy="178714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46F718A-E6B0-4CD4-82D7-FD1A51E8BED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436F540-73EF-486A-82EC-2535492A97C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BB095B0-D529-40EB-9850-2529BC15AE81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63FC167-2A3B-4D22-A8B0-E70A208492AF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D1FB7B6-905A-493B-BE18-1711EEBFEFAE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660B3604-517B-4B36-B963-17DCFDFA99CF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FE1F6CD-4521-45E9-B72A-02A05C562AF0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가져야할 공격 속도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쿨타임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발사체 개수 등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‘Init’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종류별로 초기화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78BE1D-2586-43EF-8500-C031CEBFC177}"/>
              </a:ext>
            </a:extLst>
          </p:cNvPr>
          <p:cNvSpPr/>
          <p:nvPr/>
        </p:nvSpPr>
        <p:spPr>
          <a:xfrm>
            <a:off x="7403279" y="2150523"/>
            <a:ext cx="342227" cy="13309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146DE46-EC29-4F91-B3F3-6886BE027495}"/>
              </a:ext>
            </a:extLst>
          </p:cNvPr>
          <p:cNvSpPr/>
          <p:nvPr/>
        </p:nvSpPr>
        <p:spPr>
          <a:xfrm>
            <a:off x="8179210" y="6047238"/>
            <a:ext cx="321854" cy="19822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1153EF-35F9-4D13-A353-AEC84B008555}"/>
              </a:ext>
            </a:extLst>
          </p:cNvPr>
          <p:cNvCxnSpPr>
            <a:cxnSpLocks/>
            <a:stCxn id="69" idx="2"/>
            <a:endCxn id="65" idx="1"/>
          </p:cNvCxnSpPr>
          <p:nvPr/>
        </p:nvCxnSpPr>
        <p:spPr>
          <a:xfrm rot="5400000" flipH="1">
            <a:off x="5857511" y="3762839"/>
            <a:ext cx="4028393" cy="936858"/>
          </a:xfrm>
          <a:prstGeom prst="bentConnector4">
            <a:avLst>
              <a:gd name="adj1" fmla="val -5675"/>
              <a:gd name="adj2" fmla="val 12440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941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무기의 종류에 따라 각 무기의 특성을 살려 발사체 생성과 동작을 구현한 스크립트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Weapon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450C4E-AF93-471F-A7B8-EC8420C03DF3}"/>
              </a:ext>
            </a:extLst>
          </p:cNvPr>
          <p:cNvGrpSpPr/>
          <p:nvPr/>
        </p:nvGrpSpPr>
        <p:grpSpPr>
          <a:xfrm>
            <a:off x="6563280" y="1754823"/>
            <a:ext cx="5339772" cy="2721185"/>
            <a:chOff x="6330793" y="3495675"/>
            <a:chExt cx="5130138" cy="178714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0CCB117-F43D-4526-84AC-CA2190FFB49A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1C99469-B2FF-4E12-9A36-D737FE8D225F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3605681-A9DF-46FB-85E0-268DB40B4A0A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9256FF0-A5D0-41BD-9A55-BF560BD9286B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6B60DD-EC77-4900-B878-592A7992BDD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86762CF-9C72-4A6D-AD4F-22E51078544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431F9-6416-4660-BB5E-CA585BFEEAD6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유탄발사기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’, 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로켓런처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’, 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권총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) –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fire_pb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근처 타겟이 없다면 발사하지 않고 반환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타겟 존재 시 타겟을 목표로 하여 방향 설정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이때 크기만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 변환 한 후 방향 값만 사용을 위해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normalized.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poolManager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통해서 발사체를 할당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발사체가 타겟을 향해 올곧게 날아갈 수 있도록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회전값을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갱신하고 위아래 튕기는 문제가 없도록 포지션 값 갱신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생성된 발사체에 무기특성에 맞게 총알의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Status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9CA234-ED76-45B3-9307-33721208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38074"/>
            <a:ext cx="5956833" cy="3253732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EA297079-931B-44E4-B341-4208CDAC795E}"/>
              </a:ext>
            </a:extLst>
          </p:cNvPr>
          <p:cNvSpPr/>
          <p:nvPr/>
        </p:nvSpPr>
        <p:spPr>
          <a:xfrm>
            <a:off x="7030668" y="4089142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2E3662-CF03-4C8B-B35E-495E2C46A3CD}"/>
              </a:ext>
            </a:extLst>
          </p:cNvPr>
          <p:cNvSpPr/>
          <p:nvPr/>
        </p:nvSpPr>
        <p:spPr>
          <a:xfrm>
            <a:off x="6581685" y="3571688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B32533B-2AB1-4FA9-828D-D57A96DD2C83}"/>
              </a:ext>
            </a:extLst>
          </p:cNvPr>
          <p:cNvSpPr/>
          <p:nvPr/>
        </p:nvSpPr>
        <p:spPr>
          <a:xfrm>
            <a:off x="7656069" y="3195207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B66E89A-9EB9-4B78-869F-53923064095F}"/>
              </a:ext>
            </a:extLst>
          </p:cNvPr>
          <p:cNvSpPr/>
          <p:nvPr/>
        </p:nvSpPr>
        <p:spPr>
          <a:xfrm>
            <a:off x="6766912" y="2710062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3A7AF5D-6832-4D87-B15F-34454C16D33E}"/>
              </a:ext>
            </a:extLst>
          </p:cNvPr>
          <p:cNvSpPr/>
          <p:nvPr/>
        </p:nvSpPr>
        <p:spPr>
          <a:xfrm>
            <a:off x="7347937" y="2281437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AC867E6-EFC5-4652-8185-0E922A74131B}"/>
              </a:ext>
            </a:extLst>
          </p:cNvPr>
          <p:cNvSpPr/>
          <p:nvPr/>
        </p:nvSpPr>
        <p:spPr>
          <a:xfrm>
            <a:off x="2812387" y="272103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A39D7C7-842E-4B42-B4EB-D043CAAFCB18}"/>
              </a:ext>
            </a:extLst>
          </p:cNvPr>
          <p:cNvSpPr/>
          <p:nvPr/>
        </p:nvSpPr>
        <p:spPr>
          <a:xfrm>
            <a:off x="4170124" y="3339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1C86E20-7C1C-4166-A87D-1CD4FD68D073}"/>
              </a:ext>
            </a:extLst>
          </p:cNvPr>
          <p:cNvSpPr/>
          <p:nvPr/>
        </p:nvSpPr>
        <p:spPr>
          <a:xfrm>
            <a:off x="3074749" y="3694997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081BE3-368F-4CEB-A923-2906DF3B1337}"/>
              </a:ext>
            </a:extLst>
          </p:cNvPr>
          <p:cNvSpPr/>
          <p:nvPr/>
        </p:nvSpPr>
        <p:spPr>
          <a:xfrm>
            <a:off x="5094049" y="4167902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A520AC3-9B1F-414A-8828-DACC51FCB440}"/>
              </a:ext>
            </a:extLst>
          </p:cNvPr>
          <p:cNvSpPr/>
          <p:nvPr/>
        </p:nvSpPr>
        <p:spPr>
          <a:xfrm>
            <a:off x="5094049" y="477535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9483839E-CD72-47EE-B376-C047DB3324FE}"/>
              </a:ext>
            </a:extLst>
          </p:cNvPr>
          <p:cNvCxnSpPr>
            <a:cxnSpLocks/>
            <a:stCxn id="54" idx="6"/>
            <a:endCxn id="53" idx="2"/>
          </p:cNvCxnSpPr>
          <p:nvPr/>
        </p:nvCxnSpPr>
        <p:spPr>
          <a:xfrm flipV="1">
            <a:off x="2992387" y="2371437"/>
            <a:ext cx="4355550" cy="43959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370F8C6-9AA9-49EF-B038-61989F5AFD29}"/>
              </a:ext>
            </a:extLst>
          </p:cNvPr>
          <p:cNvCxnSpPr>
            <a:stCxn id="55" idx="6"/>
            <a:endCxn id="52" idx="2"/>
          </p:cNvCxnSpPr>
          <p:nvPr/>
        </p:nvCxnSpPr>
        <p:spPr>
          <a:xfrm flipV="1">
            <a:off x="4350124" y="2800062"/>
            <a:ext cx="2416788" cy="62893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38E94C4-65A3-471F-AB3F-89575A9058CC}"/>
              </a:ext>
            </a:extLst>
          </p:cNvPr>
          <p:cNvCxnSpPr>
            <a:stCxn id="66" idx="6"/>
            <a:endCxn id="51" idx="2"/>
          </p:cNvCxnSpPr>
          <p:nvPr/>
        </p:nvCxnSpPr>
        <p:spPr>
          <a:xfrm flipV="1">
            <a:off x="3254749" y="3285207"/>
            <a:ext cx="4401320" cy="49979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0785DC1-1114-426E-96EE-832B1931C15B}"/>
              </a:ext>
            </a:extLst>
          </p:cNvPr>
          <p:cNvCxnSpPr>
            <a:stCxn id="67" idx="6"/>
            <a:endCxn id="50" idx="2"/>
          </p:cNvCxnSpPr>
          <p:nvPr/>
        </p:nvCxnSpPr>
        <p:spPr>
          <a:xfrm flipV="1">
            <a:off x="5274049" y="3661688"/>
            <a:ext cx="1307636" cy="59621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361DBD9-9DCA-4734-A03C-8820D4C4728F}"/>
              </a:ext>
            </a:extLst>
          </p:cNvPr>
          <p:cNvCxnSpPr>
            <a:stCxn id="68" idx="6"/>
            <a:endCxn id="49" idx="2"/>
          </p:cNvCxnSpPr>
          <p:nvPr/>
        </p:nvCxnSpPr>
        <p:spPr>
          <a:xfrm flipV="1">
            <a:off x="5274049" y="4179142"/>
            <a:ext cx="1756619" cy="68621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DCA256C7-FE6A-4360-B4AC-CC4003768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50" y="4619706"/>
            <a:ext cx="1896431" cy="19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17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무기의 종류에 따라 각 무기의 특성을 살려 발사체 생성과 동작을 구현한 스크립트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Weapon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450C4E-AF93-471F-A7B8-EC8420C03DF3}"/>
              </a:ext>
            </a:extLst>
          </p:cNvPr>
          <p:cNvGrpSpPr/>
          <p:nvPr/>
        </p:nvGrpSpPr>
        <p:grpSpPr>
          <a:xfrm>
            <a:off x="6282745" y="3376180"/>
            <a:ext cx="5339772" cy="900010"/>
            <a:chOff x="6330793" y="3495675"/>
            <a:chExt cx="5130138" cy="178714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0CCB117-F43D-4526-84AC-CA2190FFB49A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1C99469-B2FF-4E12-9A36-D737FE8D225F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3605681-A9DF-46FB-85E0-268DB40B4A0A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9256FF0-A5D0-41BD-9A55-BF560BD9286B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6B60DD-EC77-4900-B878-592A7992BDD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86762CF-9C72-4A6D-AD4F-22E51078544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431F9-6416-4660-BB5E-CA585BFEEAD6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(‘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저격총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) –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fire_sn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플레이어가 보는 방향으로 발사하기에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방향값을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구한 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fire_pb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 동일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1DE2928-6D6A-4796-A201-A17BD709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42" y="2262295"/>
            <a:ext cx="5500813" cy="17670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1C0774-D37F-46C3-BE31-6F939D571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617" y="4387835"/>
            <a:ext cx="5001873" cy="2275128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3DAA7207-8C8F-4518-A130-C6481277100B}"/>
              </a:ext>
            </a:extLst>
          </p:cNvPr>
          <p:cNvGrpSpPr/>
          <p:nvPr/>
        </p:nvGrpSpPr>
        <p:grpSpPr>
          <a:xfrm>
            <a:off x="569483" y="5614165"/>
            <a:ext cx="5339772" cy="1036766"/>
            <a:chOff x="6330793" y="3495675"/>
            <a:chExt cx="5130138" cy="1787143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C35790D-64C2-4E8F-B6A4-11E277CEE1C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160CA3-E294-4F88-9A34-012E7D1C8FF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1FF90FFA-4F7F-4D77-87A4-DCCFBE493DBE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5119F22-DFBE-4822-AE40-6AE3DEFFFA91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0FAD698-83F0-485F-880E-FC53DF79172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735691E-7D4E-4B82-9359-8AB4DA7593F0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CAD4748-9052-4587-A5B7-F9D8830F4AF2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) –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Sword_random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플레이어를 중심으로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360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도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랜덤한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방향에서 생성되도록 원형의 랜덤 지형 설정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fire_pb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동일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6" name="타원 75">
            <a:extLst>
              <a:ext uri="{FF2B5EF4-FFF2-40B4-BE49-F238E27FC236}">
                <a16:creationId xmlns:a16="http://schemas.microsoft.com/office/drawing/2014/main" id="{46387809-9901-44CD-BFF7-B7CEB32843E1}"/>
              </a:ext>
            </a:extLst>
          </p:cNvPr>
          <p:cNvSpPr/>
          <p:nvPr/>
        </p:nvSpPr>
        <p:spPr>
          <a:xfrm>
            <a:off x="4685413" y="2648684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638E36E-9B2A-45B0-ABDB-44D6B2AC2D5A}"/>
              </a:ext>
            </a:extLst>
          </p:cNvPr>
          <p:cNvSpPr/>
          <p:nvPr/>
        </p:nvSpPr>
        <p:spPr>
          <a:xfrm>
            <a:off x="6583769" y="501452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84033F9-EDF1-4BA6-BEC9-98CC6E093820}"/>
              </a:ext>
            </a:extLst>
          </p:cNvPr>
          <p:cNvCxnSpPr>
            <a:stCxn id="76" idx="6"/>
            <a:endCxn id="43" idx="1"/>
          </p:cNvCxnSpPr>
          <p:nvPr/>
        </p:nvCxnSpPr>
        <p:spPr>
          <a:xfrm>
            <a:off x="4865413" y="2738684"/>
            <a:ext cx="1634142" cy="1091962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EF7937B-DCB3-4464-963A-3348372F972F}"/>
              </a:ext>
            </a:extLst>
          </p:cNvPr>
          <p:cNvCxnSpPr>
            <a:cxnSpLocks/>
            <a:stCxn id="77" idx="2"/>
            <a:endCxn id="69" idx="3"/>
          </p:cNvCxnSpPr>
          <p:nvPr/>
        </p:nvCxnSpPr>
        <p:spPr>
          <a:xfrm rot="10800000" flipV="1">
            <a:off x="5682953" y="5104529"/>
            <a:ext cx="900817" cy="103315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id="{A26230A5-04AB-4913-BF7E-6AC1F1990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75" y="3910915"/>
            <a:ext cx="1799670" cy="1600956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1DCD9EB-0C53-44B2-B47E-8A8F98CA3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53" y="1480707"/>
            <a:ext cx="1783652" cy="16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1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무기의 종류에 따라 각 무기의 특성을 살려 발사체 생성과 동작을 구현한 스크립트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Weapon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450C4E-AF93-471F-A7B8-EC8420C03DF3}"/>
              </a:ext>
            </a:extLst>
          </p:cNvPr>
          <p:cNvGrpSpPr/>
          <p:nvPr/>
        </p:nvGrpSpPr>
        <p:grpSpPr>
          <a:xfrm>
            <a:off x="6543244" y="2565905"/>
            <a:ext cx="5339772" cy="1486016"/>
            <a:chOff x="6330793" y="3495675"/>
            <a:chExt cx="5130138" cy="178714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0CCB117-F43D-4526-84AC-CA2190FFB49A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1C99469-B2FF-4E12-9A36-D737FE8D225F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3605681-A9DF-46FB-85E0-268DB40B4A0A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9256FF0-A5D0-41BD-9A55-BF560BD9286B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6B60DD-EC77-4900-B878-592A7992BDD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86762CF-9C72-4A6D-AD4F-22E51078544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431F9-6416-4660-BB5E-CA585BFEEAD6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산탄총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) –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Shotgun_fire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랜덤한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방향으로 발사를 위해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랜덤한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주 방향 설정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 방향에서 조금씩 다른 값을 산출해 퍼지는 연출을 위해 삼각 함수를 사용하여 주 방향에서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만큼 떨어진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랜덤한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원형 방향을 구해 발사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fire_pb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 동일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965147C-F734-45D2-B864-88D95AC53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50" y="2286455"/>
            <a:ext cx="5967017" cy="3541661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953A252F-D717-4C55-9C5E-F564640A2817}"/>
              </a:ext>
            </a:extLst>
          </p:cNvPr>
          <p:cNvSpPr/>
          <p:nvPr/>
        </p:nvSpPr>
        <p:spPr>
          <a:xfrm>
            <a:off x="3246113" y="2565905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DC0DCE7-6D8C-4BC3-BDDC-9F42416B6FF9}"/>
              </a:ext>
            </a:extLst>
          </p:cNvPr>
          <p:cNvSpPr/>
          <p:nvPr/>
        </p:nvSpPr>
        <p:spPr>
          <a:xfrm>
            <a:off x="4524519" y="373228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089BC61-9080-489C-9F45-CBE9EA329B5F}"/>
              </a:ext>
            </a:extLst>
          </p:cNvPr>
          <p:cNvSpPr/>
          <p:nvPr/>
        </p:nvSpPr>
        <p:spPr>
          <a:xfrm>
            <a:off x="7080075" y="3014305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BFCB451-7F3C-4F10-90E3-AEE58B92F536}"/>
              </a:ext>
            </a:extLst>
          </p:cNvPr>
          <p:cNvSpPr/>
          <p:nvPr/>
        </p:nvSpPr>
        <p:spPr>
          <a:xfrm>
            <a:off x="6544725" y="3475143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8E16103-4461-4FBE-A0ED-D7C6F8472F4C}"/>
              </a:ext>
            </a:extLst>
          </p:cNvPr>
          <p:cNvCxnSpPr>
            <a:stCxn id="50" idx="6"/>
            <a:endCxn id="52" idx="2"/>
          </p:cNvCxnSpPr>
          <p:nvPr/>
        </p:nvCxnSpPr>
        <p:spPr>
          <a:xfrm flipV="1">
            <a:off x="4704519" y="3565143"/>
            <a:ext cx="1840206" cy="25714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2A327C5-9AB7-4A1F-B833-1FA9FA1D070B}"/>
              </a:ext>
            </a:extLst>
          </p:cNvPr>
          <p:cNvCxnSpPr>
            <a:stCxn id="49" idx="6"/>
            <a:endCxn id="51" idx="7"/>
          </p:cNvCxnSpPr>
          <p:nvPr/>
        </p:nvCxnSpPr>
        <p:spPr>
          <a:xfrm>
            <a:off x="3426113" y="2655905"/>
            <a:ext cx="3807602" cy="384760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4E641CD-92BE-4CF2-A481-FF1F88460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71" y="4295812"/>
            <a:ext cx="2636452" cy="22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18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무기의 종류에 따라 각 무기의 특성을 살려 발사체 생성과 동작을 구현한 스크립트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Weapon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450C4E-AF93-471F-A7B8-EC8420C03DF3}"/>
              </a:ext>
            </a:extLst>
          </p:cNvPr>
          <p:cNvGrpSpPr/>
          <p:nvPr/>
        </p:nvGrpSpPr>
        <p:grpSpPr>
          <a:xfrm>
            <a:off x="7344422" y="3736562"/>
            <a:ext cx="4330591" cy="2241792"/>
            <a:chOff x="6330793" y="3495675"/>
            <a:chExt cx="5130138" cy="178714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0CCB117-F43D-4526-84AC-CA2190FFB49A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1C99469-B2FF-4E12-9A36-D737FE8D225F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3605681-A9DF-46FB-85E0-268DB40B4A0A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9256FF0-A5D0-41BD-9A55-BF560BD9286B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46B60DD-EC77-4900-B878-592A7992BDD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86762CF-9C72-4A6D-AD4F-22E51078544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431F9-6416-4660-BB5E-CA585BFEEAD6}"/>
                </a:ext>
              </a:extLst>
            </p:cNvPr>
            <p:cNvSpPr txBox="1"/>
            <p:nvPr/>
          </p:nvSpPr>
          <p:spPr>
            <a:xfrm>
              <a:off x="6539091" y="3590049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회전 도끼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) – 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Shotgun_fire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‘Axe’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컴포넌트에 할당된 오브젝트를 부모로 하여 부모 오브젝트 주위를 회전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오브젝트의 포지션과 회전 값을 초기화 하여 오브젝트가 튕겨 이상 배치 예방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Index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개수마다 회전각을 설정하여 일정한 간격마다 오브젝트 배치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fire_pb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 동일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6383FEF-7A18-4B51-84EA-718C8B8C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368423"/>
            <a:ext cx="6710169" cy="3811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74382E-F664-4B47-93DC-39EA075C6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0" t="25797" r="15318" b="58745"/>
          <a:stretch/>
        </p:blipFill>
        <p:spPr>
          <a:xfrm>
            <a:off x="7214296" y="6117174"/>
            <a:ext cx="4791075" cy="58153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59FAF49-2656-488C-9E0F-C0278C05D6BF}"/>
              </a:ext>
            </a:extLst>
          </p:cNvPr>
          <p:cNvSpPr txBox="1"/>
          <p:nvPr/>
        </p:nvSpPr>
        <p:spPr>
          <a:xfrm>
            <a:off x="11435731" y="6094351"/>
            <a:ext cx="484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Axe</a:t>
            </a:r>
            <a:endParaRPr lang="ko-KR" altLang="en-US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67DE56E-95D0-404F-B111-E8F4B1D840D8}"/>
              </a:ext>
            </a:extLst>
          </p:cNvPr>
          <p:cNvSpPr/>
          <p:nvPr/>
        </p:nvSpPr>
        <p:spPr>
          <a:xfrm>
            <a:off x="8418188" y="621746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84CE224-0961-4CD8-8C19-E4296DEC217F}"/>
              </a:ext>
            </a:extLst>
          </p:cNvPr>
          <p:cNvSpPr/>
          <p:nvPr/>
        </p:nvSpPr>
        <p:spPr>
          <a:xfrm>
            <a:off x="5087723" y="5218383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A90D09B-A1D8-4780-8ACA-B8C3CCAEC9E4}"/>
              </a:ext>
            </a:extLst>
          </p:cNvPr>
          <p:cNvSpPr/>
          <p:nvPr/>
        </p:nvSpPr>
        <p:spPr>
          <a:xfrm>
            <a:off x="4211319" y="477925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040C24B-8829-4937-9993-E2B7478B7F04}"/>
              </a:ext>
            </a:extLst>
          </p:cNvPr>
          <p:cNvSpPr/>
          <p:nvPr/>
        </p:nvSpPr>
        <p:spPr>
          <a:xfrm>
            <a:off x="5269450" y="4184343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DC9E950-28B5-4B3C-8960-467D8100F0AB}"/>
              </a:ext>
            </a:extLst>
          </p:cNvPr>
          <p:cNvCxnSpPr>
            <a:stCxn id="58" idx="6"/>
            <a:endCxn id="55" idx="2"/>
          </p:cNvCxnSpPr>
          <p:nvPr/>
        </p:nvCxnSpPr>
        <p:spPr>
          <a:xfrm>
            <a:off x="5449450" y="4274343"/>
            <a:ext cx="2968738" cy="2033118"/>
          </a:xfrm>
          <a:prstGeom prst="bentConnector3">
            <a:avLst>
              <a:gd name="adj1" fmla="val 802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9A8DB71C-F0B1-4F79-A69E-D5885D445986}"/>
              </a:ext>
            </a:extLst>
          </p:cNvPr>
          <p:cNvSpPr/>
          <p:nvPr/>
        </p:nvSpPr>
        <p:spPr>
          <a:xfrm>
            <a:off x="7412008" y="4316543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32687DB-99C2-42F1-A018-A9AD7B58A7C3}"/>
              </a:ext>
            </a:extLst>
          </p:cNvPr>
          <p:cNvSpPr/>
          <p:nvPr/>
        </p:nvSpPr>
        <p:spPr>
          <a:xfrm>
            <a:off x="7375988" y="4915738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FDF9A06-01BB-41C8-8FA0-1F69CEC8D143}"/>
              </a:ext>
            </a:extLst>
          </p:cNvPr>
          <p:cNvSpPr/>
          <p:nvPr/>
        </p:nvSpPr>
        <p:spPr>
          <a:xfrm>
            <a:off x="7412008" y="5480739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C37F689-6DA4-40A9-B142-432E5E37E710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>
            <a:off x="4391319" y="4869259"/>
            <a:ext cx="2984669" cy="13647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58DE653-19B3-427D-8CA6-3CE0305F7BDF}"/>
              </a:ext>
            </a:extLst>
          </p:cNvPr>
          <p:cNvCxnSpPr>
            <a:stCxn id="56" idx="6"/>
            <a:endCxn id="61" idx="2"/>
          </p:cNvCxnSpPr>
          <p:nvPr/>
        </p:nvCxnSpPr>
        <p:spPr>
          <a:xfrm>
            <a:off x="5267723" y="5308383"/>
            <a:ext cx="2144285" cy="262356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7C2A5C6-D06C-4C3C-9F18-E12426C39AA7}"/>
              </a:ext>
            </a:extLst>
          </p:cNvPr>
          <p:cNvCxnSpPr>
            <a:cxnSpLocks/>
            <a:stCxn id="59" idx="2"/>
            <a:endCxn id="58" idx="6"/>
          </p:cNvCxnSpPr>
          <p:nvPr/>
        </p:nvCxnSpPr>
        <p:spPr>
          <a:xfrm rot="10800000">
            <a:off x="5449450" y="4274343"/>
            <a:ext cx="1962558" cy="1322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671EE0E0-BFD6-4248-BE4E-7824E246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94" y="1752579"/>
            <a:ext cx="1830311" cy="17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6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해결 사례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553009" y="5966610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Canvas Scaler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값들을 변경하여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인게임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스테이지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씬을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제외한 나머지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씬들의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화면 비율 조정으로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3080569" y="1689355"/>
            <a:ext cx="5549292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 </a:t>
            </a:r>
            <a:r>
              <a:rPr lang="ko-KR" altLang="en-US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기기별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해상도 대응 및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카메라 </a:t>
            </a:r>
            <a:r>
              <a:rPr lang="ko-KR" altLang="en-US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시야각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문제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4545-C399-4825-BCDA-99F9C554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3" y="2592838"/>
            <a:ext cx="2861288" cy="281646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0EF9C6D-8607-4F1D-AF58-4BBBC2C42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15" y="2975933"/>
            <a:ext cx="5311227" cy="150959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6A90ABD-7FBD-4747-819E-ABA17716F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48" y="4591916"/>
            <a:ext cx="6711563" cy="817386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95839A08-CF75-4070-8976-CE28BA69CC0C}"/>
              </a:ext>
            </a:extLst>
          </p:cNvPr>
          <p:cNvGrpSpPr/>
          <p:nvPr/>
        </p:nvGrpSpPr>
        <p:grpSpPr>
          <a:xfrm>
            <a:off x="5328866" y="5610340"/>
            <a:ext cx="6375266" cy="841690"/>
            <a:chOff x="6330793" y="3495675"/>
            <a:chExt cx="5130138" cy="178714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A1664E0-1C7F-4813-98A8-7DD17C09373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831A28A-E3CE-4B23-8CBB-F4C71A0B043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B19B0D7-E0FE-41B4-AFA5-4192319F343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5EFCFEB-2933-46A7-9153-F5D070BCEA1A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4971458-4196-4ECC-BFD1-C9027EDC1FC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91A431F-7B76-47BC-B185-A173E6CC61F3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41503F-697B-4F1D-84AC-CBC1201739C8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 씬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활성화 시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화면 비율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(9:16)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 현재 플랫폼의 종횡비의 값을 서로 비교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종횡비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값이 설정 값보다 크다면 현재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시야각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값을 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CalculateFOV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함수에 전달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전달받은 시야각을 기준으로 새로운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fov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값을 계산하여 설정하는 것으로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166E218-8BFE-4213-AB3D-B90124AF1E0F}"/>
              </a:ext>
            </a:extLst>
          </p:cNvPr>
          <p:cNvSpPr txBox="1"/>
          <p:nvPr/>
        </p:nvSpPr>
        <p:spPr>
          <a:xfrm>
            <a:off x="3425120" y="4541298"/>
            <a:ext cx="81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비율 설정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78244B-7BC5-497D-89D4-78690E7B6762}"/>
              </a:ext>
            </a:extLst>
          </p:cNvPr>
          <p:cNvSpPr txBox="1"/>
          <p:nvPr/>
        </p:nvSpPr>
        <p:spPr>
          <a:xfrm>
            <a:off x="9478873" y="3305889"/>
            <a:ext cx="1908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 디바이스의 높이와 너비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1B6BF9-6EBE-4CF5-8AA1-BE2CC9615060}"/>
              </a:ext>
            </a:extLst>
          </p:cNvPr>
          <p:cNvSpPr txBox="1"/>
          <p:nvPr/>
        </p:nvSpPr>
        <p:spPr>
          <a:xfrm>
            <a:off x="8992471" y="4105273"/>
            <a:ext cx="1908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새로운 </a:t>
            </a:r>
            <a:r>
              <a:rPr lang="en-US" altLang="ko-KR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fov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 적용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D8A27B-A073-4A88-B3B2-AE61CFD13C35}"/>
              </a:ext>
            </a:extLst>
          </p:cNvPr>
          <p:cNvSpPr txBox="1"/>
          <p:nvPr/>
        </p:nvSpPr>
        <p:spPr>
          <a:xfrm>
            <a:off x="7931180" y="5108770"/>
            <a:ext cx="3603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화면 비율과 목표 화면 비율을 고려해서 조정</a:t>
            </a:r>
          </a:p>
        </p:txBody>
      </p:sp>
    </p:spTree>
    <p:extLst>
      <p:ext uri="{BB962C8B-B14F-4D97-AF65-F5344CB8AC3E}">
        <p14:creationId xmlns:p14="http://schemas.microsoft.com/office/powerpoint/2010/main" val="140010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해결 사례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5839A08-CF75-4070-8976-CE28BA69CC0C}"/>
              </a:ext>
            </a:extLst>
          </p:cNvPr>
          <p:cNvGrpSpPr/>
          <p:nvPr/>
        </p:nvGrpSpPr>
        <p:grpSpPr>
          <a:xfrm>
            <a:off x="652012" y="5786654"/>
            <a:ext cx="4343876" cy="701973"/>
            <a:chOff x="6330793" y="3495675"/>
            <a:chExt cx="5130138" cy="178714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A1664E0-1C7F-4813-98A8-7DD17C09373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831A28A-E3CE-4B23-8CBB-F4C71A0B043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B19B0D7-E0FE-41B4-AFA5-4192319F343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5EFCFEB-2933-46A7-9153-F5D070BCEA1A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4971458-4196-4ECC-BFD1-C9027EDC1FC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91A431F-7B76-47BC-B185-A173E6CC61F3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41503F-697B-4F1D-84AC-CBC1201739C8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캐릭터의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Rigidbody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포지션의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값과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x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축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z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축 회전을 고정 시키고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FreezeRotation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캐릭터의 각속도를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으로 초기화하여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FA16751-0785-4B5D-9F86-67BDA493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51" y="2808757"/>
            <a:ext cx="2685164" cy="23684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08DE9A-1613-436F-851B-16886141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688" y="3837858"/>
            <a:ext cx="2118596" cy="57362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06B5639-EC5D-4239-9A38-5D5D7033BB65}"/>
              </a:ext>
            </a:extLst>
          </p:cNvPr>
          <p:cNvSpPr txBox="1"/>
          <p:nvPr/>
        </p:nvSpPr>
        <p:spPr>
          <a:xfrm>
            <a:off x="7196112" y="1578649"/>
            <a:ext cx="3696261" cy="584775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연속 피격으로 인한 게임의 설정 문제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12DE28-1664-406B-B699-98EC94BDF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285" y="3300867"/>
            <a:ext cx="2139477" cy="11181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5CBA1D-C28F-4AAA-A6C3-EC3A0EDB4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021" y="2666749"/>
            <a:ext cx="3257891" cy="2569707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6C204990-74A9-4F9A-B8B1-E542FCB8E6DE}"/>
              </a:ext>
            </a:extLst>
          </p:cNvPr>
          <p:cNvGrpSpPr/>
          <p:nvPr/>
        </p:nvGrpSpPr>
        <p:grpSpPr>
          <a:xfrm>
            <a:off x="6993709" y="5595516"/>
            <a:ext cx="4507760" cy="496883"/>
            <a:chOff x="6330793" y="3495675"/>
            <a:chExt cx="5130138" cy="178714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4662704-3D48-44BF-992F-D91AD5297A84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37C9BC0-9921-46C9-B39C-72DFEAC5B55C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5B75D7D-F351-4BEF-9084-77E664577C2D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17F2A3-D190-41A3-9590-4AAD710DAA2E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A26086D-15F2-47A5-87DD-3C3739A02630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EC0EB4E-9FED-4651-88E4-5EB1C0C20A65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F29B3A-817D-4CDF-9D91-1BDBF94289E7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invincibile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라는 무적 요소를 넣기 위한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flag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변수를 생성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무적 상태일때 데미지를 입지 않는 판정으로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17C67D4-FD2A-4DB6-B35A-CF5D072F8796}"/>
              </a:ext>
            </a:extLst>
          </p:cNvPr>
          <p:cNvSpPr txBox="1"/>
          <p:nvPr/>
        </p:nvSpPr>
        <p:spPr>
          <a:xfrm>
            <a:off x="942610" y="1575007"/>
            <a:ext cx="3696261" cy="584775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외부 힘에 의한 회전으로 인한 튕김 문제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EF2766-177A-4A47-885C-3AADCE518A88}"/>
              </a:ext>
            </a:extLst>
          </p:cNvPr>
          <p:cNvSpPr txBox="1"/>
          <p:nvPr/>
        </p:nvSpPr>
        <p:spPr>
          <a:xfrm>
            <a:off x="988815" y="4696007"/>
            <a:ext cx="3603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회전 축 </a:t>
            </a:r>
            <a:r>
              <a:rPr lang="en-US" altLang="ko-KR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x,z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고정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포지션 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057CEE-262A-4286-B73A-89E47D1F529C}"/>
              </a:ext>
            </a:extLst>
          </p:cNvPr>
          <p:cNvSpPr txBox="1"/>
          <p:nvPr/>
        </p:nvSpPr>
        <p:spPr>
          <a:xfrm>
            <a:off x="3236688" y="4242484"/>
            <a:ext cx="3603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각속력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제로벡터로 초기화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60952A-824F-44CD-9D1A-6DAA7FB441EA}"/>
              </a:ext>
            </a:extLst>
          </p:cNvPr>
          <p:cNvSpPr txBox="1"/>
          <p:nvPr/>
        </p:nvSpPr>
        <p:spPr>
          <a:xfrm>
            <a:off x="7288520" y="2846031"/>
            <a:ext cx="3603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무적 상태가 아닐 경우에만 피격</a:t>
            </a:r>
            <a:endParaRPr lang="ko-KR" altLang="en-US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63703A-C3F6-4AF5-A8D1-7E90A4D72A1B}"/>
              </a:ext>
            </a:extLst>
          </p:cNvPr>
          <p:cNvSpPr txBox="1"/>
          <p:nvPr/>
        </p:nvSpPr>
        <p:spPr>
          <a:xfrm>
            <a:off x="9816568" y="3050336"/>
            <a:ext cx="167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피격 직후 무적 시간 적용</a:t>
            </a:r>
          </a:p>
        </p:txBody>
      </p:sp>
    </p:spTree>
    <p:extLst>
      <p:ext uri="{BB962C8B-B14F-4D97-AF65-F5344CB8AC3E}">
        <p14:creationId xmlns:p14="http://schemas.microsoft.com/office/powerpoint/2010/main" val="2925908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해결 사례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5839A08-CF75-4070-8976-CE28BA69CC0C}"/>
              </a:ext>
            </a:extLst>
          </p:cNvPr>
          <p:cNvGrpSpPr/>
          <p:nvPr/>
        </p:nvGrpSpPr>
        <p:grpSpPr>
          <a:xfrm>
            <a:off x="553324" y="5551232"/>
            <a:ext cx="4343876" cy="701973"/>
            <a:chOff x="6330793" y="3495675"/>
            <a:chExt cx="5130138" cy="178714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A1664E0-1C7F-4813-98A8-7DD17C09373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831A28A-E3CE-4B23-8CBB-F4C71A0B043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B19B0D7-E0FE-41B4-AFA5-4192319F343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5EFCFEB-2933-46A7-9153-F5D070BCEA1A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4971458-4196-4ECC-BFD1-C9027EDC1FC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91A431F-7B76-47BC-B185-A173E6CC61F3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41503F-697B-4F1D-84AC-CBC1201739C8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에디터 내부에서 애니메이션 탭에서 이벤트를 추가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</a:p>
            <a:p>
              <a:pPr algn="ctr"/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해당 이벤트에 이펙트 소환 함수를 추가하여 애니메이션 재생 중 이펙트를 생성하도록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17C67D4-FD2A-4DB6-B35A-CF5D072F8796}"/>
              </a:ext>
            </a:extLst>
          </p:cNvPr>
          <p:cNvSpPr txBox="1"/>
          <p:nvPr/>
        </p:nvSpPr>
        <p:spPr>
          <a:xfrm>
            <a:off x="867462" y="1583952"/>
            <a:ext cx="3696261" cy="584775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애니메이션 중 이펙트 소환 문제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FE8622E-48C3-48E2-A847-3D2651DA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85" y="2811149"/>
            <a:ext cx="2498965" cy="62081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F4D2FBD-3BE6-4E40-A8EA-1491F8B4F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447" y="4747279"/>
            <a:ext cx="2654635" cy="55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1BF9362-DFF7-4C53-AE64-4780C7FA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45" y="3682976"/>
            <a:ext cx="3703443" cy="84169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63703A-C3F6-4AF5-A8D1-7E90A4D72A1B}"/>
              </a:ext>
            </a:extLst>
          </p:cNvPr>
          <p:cNvSpPr txBox="1"/>
          <p:nvPr/>
        </p:nvSpPr>
        <p:spPr>
          <a:xfrm>
            <a:off x="1714469" y="3086148"/>
            <a:ext cx="167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애니메이션에 이벤트 추가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9D2141-CC95-44C3-8DA3-31E0F7FE47D5}"/>
              </a:ext>
            </a:extLst>
          </p:cNvPr>
          <p:cNvSpPr txBox="1"/>
          <p:nvPr/>
        </p:nvSpPr>
        <p:spPr>
          <a:xfrm>
            <a:off x="2721400" y="4701057"/>
            <a:ext cx="182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애니메이션의 원하는 부분에 이벤트 함수 삽입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29B114-59C4-4B17-8390-6165562CAA21}"/>
              </a:ext>
            </a:extLst>
          </p:cNvPr>
          <p:cNvSpPr txBox="1"/>
          <p:nvPr/>
        </p:nvSpPr>
        <p:spPr>
          <a:xfrm>
            <a:off x="2367021" y="3699021"/>
            <a:ext cx="243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애니메이션 이벤트에 추가할 함수 생성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461875-3F4E-46E6-88A7-0C42D54A3AA6}"/>
              </a:ext>
            </a:extLst>
          </p:cNvPr>
          <p:cNvSpPr txBox="1"/>
          <p:nvPr/>
        </p:nvSpPr>
        <p:spPr>
          <a:xfrm>
            <a:off x="6823288" y="1588172"/>
            <a:ext cx="3696261" cy="584775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화염 방사기와 같은 무기의 이펙트에 피격 효과 부여 문제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A262DD2-4E2C-42CB-B6E4-19F98E3F39C6}"/>
              </a:ext>
            </a:extLst>
          </p:cNvPr>
          <p:cNvGrpSpPr/>
          <p:nvPr/>
        </p:nvGrpSpPr>
        <p:grpSpPr>
          <a:xfrm>
            <a:off x="6787915" y="5454726"/>
            <a:ext cx="4343876" cy="912321"/>
            <a:chOff x="6330793" y="3495675"/>
            <a:chExt cx="5130138" cy="178714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8610D05-3E80-4FA5-9A7B-6D27650186FC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D15B611-C04C-400A-867F-78C9B504D8E0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F360178-B2D3-4E69-A05A-69BE5880B267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517F0F3-6D1F-4F59-B586-5870D7EAFF26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9478AD4-6796-4601-A55B-C017994A6B14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CE4F1E8-58A7-4A15-B8D2-5496FF7230C7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F795D09-EC0E-46F1-A167-190EDCBDADEE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화염 방사기의 이펙트에 충돌 탭을 체크하여 활성화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충돌할 대상 레이어를 지정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한 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해당 레이어에 해당하는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몬스터들의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스크립트에 </a:t>
              </a:r>
              <a:r>
                <a:rPr lang="en-US" altLang="ko-KR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OnParticleCollision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추가하여 충돌 효과 부여로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9CCF6D1-6C05-406A-A545-9C0B63FBB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515" y="2635980"/>
            <a:ext cx="2573275" cy="2436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83D604-3C15-43E4-A72F-02104A2A34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123"/>
          <a:stretch/>
        </p:blipFill>
        <p:spPr>
          <a:xfrm>
            <a:off x="8577812" y="3011149"/>
            <a:ext cx="3243737" cy="168907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E5BDD23-C020-49FD-83FE-7CF3A1FE9CF0}"/>
              </a:ext>
            </a:extLst>
          </p:cNvPr>
          <p:cNvSpPr txBox="1"/>
          <p:nvPr/>
        </p:nvSpPr>
        <p:spPr>
          <a:xfrm>
            <a:off x="5710405" y="2272857"/>
            <a:ext cx="182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Particle System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충돌 탭</a:t>
            </a:r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42B088-EEC6-47D2-90D6-D78F4569B267}"/>
              </a:ext>
            </a:extLst>
          </p:cNvPr>
          <p:cNvSpPr txBox="1"/>
          <p:nvPr/>
        </p:nvSpPr>
        <p:spPr>
          <a:xfrm>
            <a:off x="6509673" y="3865229"/>
            <a:ext cx="1828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충돌을 바라는 레이어 선택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9B26DC7-A800-4687-99BB-7D3E01A84310}"/>
              </a:ext>
            </a:extLst>
          </p:cNvPr>
          <p:cNvSpPr txBox="1"/>
          <p:nvPr/>
        </p:nvSpPr>
        <p:spPr>
          <a:xfrm>
            <a:off x="9918313" y="3422022"/>
            <a:ext cx="1942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레이어에 해당하는 오브젝트의 스크립트 컴포넌트에 피격 효과 구현</a:t>
            </a:r>
          </a:p>
        </p:txBody>
      </p:sp>
    </p:spTree>
    <p:extLst>
      <p:ext uri="{BB962C8B-B14F-4D97-AF65-F5344CB8AC3E}">
        <p14:creationId xmlns:p14="http://schemas.microsoft.com/office/powerpoint/2010/main" val="809769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해결 사례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5839A08-CF75-4070-8976-CE28BA69CC0C}"/>
              </a:ext>
            </a:extLst>
          </p:cNvPr>
          <p:cNvGrpSpPr/>
          <p:nvPr/>
        </p:nvGrpSpPr>
        <p:grpSpPr>
          <a:xfrm>
            <a:off x="6499480" y="5659504"/>
            <a:ext cx="4343876" cy="701973"/>
            <a:chOff x="6330793" y="3495675"/>
            <a:chExt cx="5130138" cy="178714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A1664E0-1C7F-4813-98A8-7DD17C09373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831A28A-E3CE-4B23-8CBB-F4C71A0B043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B19B0D7-E0FE-41B4-AFA5-4192319F343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5EFCFEB-2933-46A7-9153-F5D070BCEA1A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4971458-4196-4ECC-BFD1-C9027EDC1FC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91A431F-7B76-47BC-B185-A173E6CC61F3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41503F-697B-4F1D-84AC-CBC1201739C8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스테이지의 경계 구역에 충돌 시 비활성화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</a:p>
            <a:p>
              <a:pPr algn="ctr"/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또는 발사체 자체 </a:t>
              </a:r>
              <a:r>
                <a:rPr lang="en-US" altLang="ko-KR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LifeCycle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만들어 이를 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Invoke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사용해 일정 시간 지나면 자동으로 비활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성화 하는 것으로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17C67D4-FD2A-4DB6-B35A-CF5D072F8796}"/>
              </a:ext>
            </a:extLst>
          </p:cNvPr>
          <p:cNvSpPr txBox="1"/>
          <p:nvPr/>
        </p:nvSpPr>
        <p:spPr>
          <a:xfrm>
            <a:off x="1025669" y="1584983"/>
            <a:ext cx="3696261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소환 지점 문제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461875-3F4E-46E6-88A7-0C42D54A3AA6}"/>
              </a:ext>
            </a:extLst>
          </p:cNvPr>
          <p:cNvSpPr txBox="1"/>
          <p:nvPr/>
        </p:nvSpPr>
        <p:spPr>
          <a:xfrm>
            <a:off x="6823288" y="1588172"/>
            <a:ext cx="3696261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총알 소멸 문제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D94E174-CB17-4B73-8DCD-8FA95AD6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4" y="2323288"/>
            <a:ext cx="2570096" cy="22771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B32884-9073-46D5-8F2F-27BAB76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5" y="4822990"/>
            <a:ext cx="4637507" cy="22585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0300A3E-2A75-4AD0-8FF0-89A79FB64AB4}"/>
              </a:ext>
            </a:extLst>
          </p:cNvPr>
          <p:cNvSpPr txBox="1"/>
          <p:nvPr/>
        </p:nvSpPr>
        <p:spPr>
          <a:xfrm>
            <a:off x="3147148" y="3362850"/>
            <a:ext cx="182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자식 오브젝트로 소환 포인트를 미리 생성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B5E808-EDC9-4009-9367-918D0AC7DED9}"/>
              </a:ext>
            </a:extLst>
          </p:cNvPr>
          <p:cNvSpPr txBox="1"/>
          <p:nvPr/>
        </p:nvSpPr>
        <p:spPr>
          <a:xfrm>
            <a:off x="2884838" y="5067232"/>
            <a:ext cx="182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생성된 소환 포인트들 중 랜덤하게 소환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30A2AC-DB8C-4B3D-A25A-1B1A85782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120" y="2522445"/>
            <a:ext cx="2503363" cy="5770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EDA9BA-04DD-4C21-BE11-E18522D9E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411" y="3807566"/>
            <a:ext cx="2294779" cy="7127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DF1B3C-0FAB-4FA8-8A39-280A746B9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8405" y="4563598"/>
            <a:ext cx="2010133" cy="618503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A5E43B20-DD8C-4AB1-AE3F-E4D8177E3B83}"/>
              </a:ext>
            </a:extLst>
          </p:cNvPr>
          <p:cNvGrpSpPr/>
          <p:nvPr/>
        </p:nvGrpSpPr>
        <p:grpSpPr>
          <a:xfrm>
            <a:off x="705724" y="5703632"/>
            <a:ext cx="4343876" cy="701973"/>
            <a:chOff x="6330793" y="3495675"/>
            <a:chExt cx="5130138" cy="17871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2993C0F-DF8B-408F-9F2A-B42560FA38A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77280A5-FF12-46B7-869D-8E699067CA0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2EC115A-F61E-440C-B191-E3263CB3C580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FC710D7-19D9-4A4A-8B9C-076C36BEE30A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5F1D291-D2FE-4903-9CEA-FD190AAA53D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0B1EEA4-CB07-4C58-96E6-EF359CDA516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E407C0-68D3-4648-B43B-588978A34489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에디터 내부에서 애니메이션 탭에서 이벤트를 추가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</a:p>
            <a:p>
              <a:pPr algn="ctr"/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해당 이벤트에 이펙트 소환 함수를 추가하여 애니메이션 재생 중 이펙트를 생성하도록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5099C31-1278-45DD-83C7-8F74760B6E64}"/>
              </a:ext>
            </a:extLst>
          </p:cNvPr>
          <p:cNvSpPr txBox="1"/>
          <p:nvPr/>
        </p:nvSpPr>
        <p:spPr>
          <a:xfrm>
            <a:off x="9246411" y="5209320"/>
            <a:ext cx="2194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Life_time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비활성화 함수 실행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CAB5CB9-A110-4B9B-8BF0-7B4F5AD7EBA5}"/>
              </a:ext>
            </a:extLst>
          </p:cNvPr>
          <p:cNvSpPr txBox="1"/>
          <p:nvPr/>
        </p:nvSpPr>
        <p:spPr>
          <a:xfrm>
            <a:off x="9594941" y="3212473"/>
            <a:ext cx="1828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경계구역 충돌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C49FF1-655E-4169-9C3B-09E1650EF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183" y="2251667"/>
            <a:ext cx="3062716" cy="2881715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BCEF41C7-46F5-4381-9271-065043FFD8D5}"/>
              </a:ext>
            </a:extLst>
          </p:cNvPr>
          <p:cNvSpPr/>
          <p:nvPr/>
        </p:nvSpPr>
        <p:spPr>
          <a:xfrm>
            <a:off x="7526051" y="459785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3C1E52-DD6D-4E3B-97BC-766B93A8E9EE}"/>
              </a:ext>
            </a:extLst>
          </p:cNvPr>
          <p:cNvCxnSpPr>
            <a:stCxn id="85" idx="0"/>
            <a:endCxn id="8" idx="1"/>
          </p:cNvCxnSpPr>
          <p:nvPr/>
        </p:nvCxnSpPr>
        <p:spPr>
          <a:xfrm rot="5400000" flipH="1" flipV="1">
            <a:off x="7485653" y="2941393"/>
            <a:ext cx="1786864" cy="1526069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1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드랍되는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아이템의 종류 및 종류에 상응하는 로직들을 구현한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Item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B501F0E-057F-46F4-9B1E-882400855E14}"/>
              </a:ext>
            </a:extLst>
          </p:cNvPr>
          <p:cNvGrpSpPr/>
          <p:nvPr/>
        </p:nvGrpSpPr>
        <p:grpSpPr>
          <a:xfrm>
            <a:off x="2089316" y="2404788"/>
            <a:ext cx="4006684" cy="1298238"/>
            <a:chOff x="6330793" y="3495675"/>
            <a:chExt cx="5130138" cy="1787143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3B78573-A9B3-4E04-847B-722D6733EBC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6065422-A4F1-47D5-878D-29330352F514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9781577B-E29C-4FFA-B655-CA797C0306A8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24ED964-6CCD-49B9-966D-0DCE38AAE797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2877ADDC-4EE0-47ED-9731-16F62AFDCFE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E9605DD-D5A5-4419-AEB4-87F24373A46E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32B2E4-FD4E-4EB2-99E4-433AF7CD8177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드랍되는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아이템의 종류를 구분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짓기위해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가지 형태의 열거형 타입 선언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경험치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코인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헬프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아이템 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무기 및 특성 보물 상자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보물 상자의 경우 등급에 따라 획득할 수 있는 확률이 달라야 하기에 사전형으로 각 등급마다 가중치를 부여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6E4DC28-B53C-44EE-A045-8E77DC5AA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10"/>
          <a:stretch/>
        </p:blipFill>
        <p:spPr>
          <a:xfrm>
            <a:off x="412658" y="2279014"/>
            <a:ext cx="1155469" cy="160949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DD27168-E762-4558-BC7E-B04095C92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40"/>
          <a:stretch/>
        </p:blipFill>
        <p:spPr>
          <a:xfrm>
            <a:off x="409574" y="3971512"/>
            <a:ext cx="1127318" cy="885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684C3E-CB0D-44E9-B276-E7F7AAE5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64" y="3985237"/>
            <a:ext cx="5713109" cy="87191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D4A8146-97C1-47D1-8D81-4DB1C5AC6924}"/>
              </a:ext>
            </a:extLst>
          </p:cNvPr>
          <p:cNvSpPr/>
          <p:nvPr/>
        </p:nvSpPr>
        <p:spPr>
          <a:xfrm>
            <a:off x="1254035" y="304540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7705186-2AE8-46C3-A9A2-14D7DC997CA0}"/>
              </a:ext>
            </a:extLst>
          </p:cNvPr>
          <p:cNvSpPr/>
          <p:nvPr/>
        </p:nvSpPr>
        <p:spPr>
          <a:xfrm>
            <a:off x="1254035" y="437929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0A365A7-3AC5-4F3F-B990-0BED1F1B1185}"/>
              </a:ext>
            </a:extLst>
          </p:cNvPr>
          <p:cNvSpPr/>
          <p:nvPr/>
        </p:nvSpPr>
        <p:spPr>
          <a:xfrm>
            <a:off x="6828877" y="4338707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8DFCB47-4F01-411E-94EC-E6C5EEFB7537}"/>
              </a:ext>
            </a:extLst>
          </p:cNvPr>
          <p:cNvCxnSpPr>
            <a:cxnSpLocks/>
            <a:stCxn id="76" idx="2"/>
            <a:endCxn id="52" idx="2"/>
          </p:cNvCxnSpPr>
          <p:nvPr/>
        </p:nvCxnSpPr>
        <p:spPr>
          <a:xfrm rot="16200000" flipH="1">
            <a:off x="5068302" y="2668131"/>
            <a:ext cx="781369" cy="273978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F1EB8E5-A69E-4901-9386-58315323B72B}"/>
              </a:ext>
            </a:extLst>
          </p:cNvPr>
          <p:cNvCxnSpPr>
            <a:stCxn id="13" idx="4"/>
          </p:cNvCxnSpPr>
          <p:nvPr/>
        </p:nvCxnSpPr>
        <p:spPr>
          <a:xfrm rot="5400000" flipH="1" flipV="1">
            <a:off x="1648447" y="2621983"/>
            <a:ext cx="299005" cy="907831"/>
          </a:xfrm>
          <a:prstGeom prst="bentConnector4">
            <a:avLst>
              <a:gd name="adj1" fmla="val -76454"/>
              <a:gd name="adj2" fmla="val 549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FAF0362-1AE2-44F6-A82A-E64920D50CE8}"/>
              </a:ext>
            </a:extLst>
          </p:cNvPr>
          <p:cNvCxnSpPr>
            <a:stCxn id="51" idx="0"/>
            <a:endCxn id="76" idx="3"/>
          </p:cNvCxnSpPr>
          <p:nvPr/>
        </p:nvCxnSpPr>
        <p:spPr>
          <a:xfrm rot="5400000" flipH="1" flipV="1">
            <a:off x="2975637" y="1428740"/>
            <a:ext cx="1318955" cy="4582158"/>
          </a:xfrm>
          <a:prstGeom prst="bentConnector4">
            <a:avLst>
              <a:gd name="adj1" fmla="val 40353"/>
              <a:gd name="adj2" fmla="val 10498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DC74FCB5-EEDF-4D29-9001-0B8BF85E9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008" y="3019518"/>
            <a:ext cx="2584533" cy="1558797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D2432C-BC26-45B5-AD1B-E39B89464A1B}"/>
              </a:ext>
            </a:extLst>
          </p:cNvPr>
          <p:cNvGrpSpPr/>
          <p:nvPr/>
        </p:nvGrpSpPr>
        <p:grpSpPr>
          <a:xfrm>
            <a:off x="8837584" y="4851993"/>
            <a:ext cx="3063932" cy="1633203"/>
            <a:chOff x="6330793" y="3495675"/>
            <a:chExt cx="5130138" cy="178714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C99AA7-6567-4A5E-8D93-2BB07D3F902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F02CAEE-9255-4590-AA87-C5CD4B39EC3D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BE0AA93-1D91-4D76-B5B8-FFF07B3E2BEB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AF11B69-92B2-419D-B54D-B4BB8738F5F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D8ABD7E-980E-4B4D-9A51-4801CDF17E46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1E489B1-8F14-454C-B595-F74015B4628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220308-90E8-4116-9625-61FE0E1B572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메모리 누수와 성능 저하 방지를 위해 생성된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활성화된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즉시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코루틴으로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Life_time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실행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 후 자동 소멸하도록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개별 타이머를 가진다는 개념으로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update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문으로 계산하지 않고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코루틴으로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각자 계산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B08593C-04BD-4868-844E-631A7C972805}"/>
              </a:ext>
            </a:extLst>
          </p:cNvPr>
          <p:cNvSpPr/>
          <p:nvPr/>
        </p:nvSpPr>
        <p:spPr>
          <a:xfrm>
            <a:off x="10151937" y="3008220"/>
            <a:ext cx="696043" cy="140774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97627FA-796D-4186-ADB1-46D6540A0CFD}"/>
              </a:ext>
            </a:extLst>
          </p:cNvPr>
          <p:cNvSpPr/>
          <p:nvPr/>
        </p:nvSpPr>
        <p:spPr>
          <a:xfrm>
            <a:off x="9562423" y="5308383"/>
            <a:ext cx="714852" cy="17708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1C184F6-976E-49B9-BFC0-9A00365E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08" y="5184433"/>
            <a:ext cx="8308588" cy="1287365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996937-E1D7-45B9-9CAC-0359998029F8}"/>
              </a:ext>
            </a:extLst>
          </p:cNvPr>
          <p:cNvSpPr/>
          <p:nvPr/>
        </p:nvSpPr>
        <p:spPr>
          <a:xfrm>
            <a:off x="1118591" y="6235834"/>
            <a:ext cx="2086427" cy="120516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02CA0CA-CDAD-4FBA-A750-8686F5FF84D8}"/>
              </a:ext>
            </a:extLst>
          </p:cNvPr>
          <p:cNvCxnSpPr>
            <a:stCxn id="72" idx="1"/>
            <a:endCxn id="71" idx="1"/>
          </p:cNvCxnSpPr>
          <p:nvPr/>
        </p:nvCxnSpPr>
        <p:spPr>
          <a:xfrm rot="10800000" flipH="1">
            <a:off x="9562423" y="3078607"/>
            <a:ext cx="589514" cy="2318318"/>
          </a:xfrm>
          <a:prstGeom prst="bentConnector3">
            <a:avLst>
              <a:gd name="adj1" fmla="val -14057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24BD5B99-5F10-4391-B3B4-1464323737F5}"/>
              </a:ext>
            </a:extLst>
          </p:cNvPr>
          <p:cNvCxnSpPr>
            <a:stCxn id="86" idx="0"/>
            <a:endCxn id="71" idx="2"/>
          </p:cNvCxnSpPr>
          <p:nvPr/>
        </p:nvCxnSpPr>
        <p:spPr>
          <a:xfrm rot="5400000" flipH="1" flipV="1">
            <a:off x="4787462" y="523337"/>
            <a:ext cx="3086840" cy="8338154"/>
          </a:xfrm>
          <a:prstGeom prst="bentConnector3">
            <a:avLst>
              <a:gd name="adj1" fmla="val 4660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696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해결 사례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5E43B20-DD8C-4AB1-AE3F-E4D8177E3B83}"/>
              </a:ext>
            </a:extLst>
          </p:cNvPr>
          <p:cNvGrpSpPr/>
          <p:nvPr/>
        </p:nvGrpSpPr>
        <p:grpSpPr>
          <a:xfrm>
            <a:off x="3683277" y="5800037"/>
            <a:ext cx="4343876" cy="499944"/>
            <a:chOff x="6330793" y="3495675"/>
            <a:chExt cx="5130138" cy="17871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2993C0F-DF8B-408F-9F2A-B42560FA38A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77280A5-FF12-46B7-869D-8E699067CA0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2EC115A-F61E-440C-B191-E3263CB3C580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FC710D7-19D9-4A4A-8B9C-076C36BEE30A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5F1D291-D2FE-4903-9CEA-FD190AAA53D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0B1EEA4-CB07-4C58-96E6-EF359CDA516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E407C0-68D3-4648-B43B-588978A34489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캐릭터가 보는 방향에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Raycast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일정 거리 앞 경계면 도달 시 해당 방향으로 인한 이동 조작 불가로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D081601-54F6-43B7-83F2-ADF43AE96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23" y="2933263"/>
            <a:ext cx="5117700" cy="91077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4CDCDB0-3C48-4B9D-98A9-81E0381A77F9}"/>
              </a:ext>
            </a:extLst>
          </p:cNvPr>
          <p:cNvSpPr txBox="1"/>
          <p:nvPr/>
        </p:nvSpPr>
        <p:spPr>
          <a:xfrm>
            <a:off x="4299357" y="2938649"/>
            <a:ext cx="2097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Raycast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사용하여 캐릭터 정면 일정 거리 앞 경계면 도달 여부를 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flag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 값으로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7C6321-C024-4838-BFD2-ED9BC227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31" y="4116196"/>
            <a:ext cx="5999380" cy="93517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4BA2D6C-59F5-40EB-A8B5-C18517CB6EE0}"/>
              </a:ext>
            </a:extLst>
          </p:cNvPr>
          <p:cNvSpPr txBox="1"/>
          <p:nvPr/>
        </p:nvSpPr>
        <p:spPr>
          <a:xfrm>
            <a:off x="3854392" y="4603170"/>
            <a:ext cx="2293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Flag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변수 값에 따라 실제 이동 적용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ECA887-C77F-4B1D-98A2-51C7CD03E137}"/>
              </a:ext>
            </a:extLst>
          </p:cNvPr>
          <p:cNvSpPr txBox="1"/>
          <p:nvPr/>
        </p:nvSpPr>
        <p:spPr>
          <a:xfrm>
            <a:off x="3080569" y="1689355"/>
            <a:ext cx="5549292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벽 뚫리는 문제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9FBE57-F372-4366-9E5B-A5725CF64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19" y="2335221"/>
            <a:ext cx="3218329" cy="32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74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해결 사례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5839A08-CF75-4070-8976-CE28BA69CC0C}"/>
              </a:ext>
            </a:extLst>
          </p:cNvPr>
          <p:cNvGrpSpPr/>
          <p:nvPr/>
        </p:nvGrpSpPr>
        <p:grpSpPr>
          <a:xfrm>
            <a:off x="6499479" y="5659504"/>
            <a:ext cx="4756185" cy="631178"/>
            <a:chOff x="6330793" y="3495675"/>
            <a:chExt cx="5130138" cy="178714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A1664E0-1C7F-4813-98A8-7DD17C09373B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831A28A-E3CE-4B23-8CBB-F4C71A0B043A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B19B0D7-E0FE-41B4-AFA5-4192319F3433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5EFCFEB-2933-46A7-9153-F5D070BCEA1A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4971458-4196-4ECC-BFD1-C9027EDC1FCD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91A431F-7B76-47BC-B185-A173E6CC61F3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41503F-697B-4F1D-84AC-CBC1201739C8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발사체가 타겟을 올바르게 볼 수 있도록 회전 값을 수정하고 위아래 튕기지 않도록 포지션 값을 수정하고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Rigidbody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포지션을 고정하여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17C67D4-FD2A-4DB6-B35A-CF5D072F8796}"/>
              </a:ext>
            </a:extLst>
          </p:cNvPr>
          <p:cNvSpPr txBox="1"/>
          <p:nvPr/>
        </p:nvSpPr>
        <p:spPr>
          <a:xfrm>
            <a:off x="1025669" y="1591036"/>
            <a:ext cx="3696261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입력 시 입력된 문자 숨기기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461875-3F4E-46E6-88A7-0C42D54A3AA6}"/>
              </a:ext>
            </a:extLst>
          </p:cNvPr>
          <p:cNvSpPr txBox="1"/>
          <p:nvPr/>
        </p:nvSpPr>
        <p:spPr>
          <a:xfrm>
            <a:off x="6823288" y="1588172"/>
            <a:ext cx="3696261" cy="584775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발사체 오브젝트의 올바르지 않은 회전 값과 위아래로 튕기는 문제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5E43B20-DD8C-4AB1-AE3F-E4D8177E3B83}"/>
              </a:ext>
            </a:extLst>
          </p:cNvPr>
          <p:cNvGrpSpPr/>
          <p:nvPr/>
        </p:nvGrpSpPr>
        <p:grpSpPr>
          <a:xfrm>
            <a:off x="705724" y="5703633"/>
            <a:ext cx="4343876" cy="427642"/>
            <a:chOff x="6330793" y="3495675"/>
            <a:chExt cx="5130138" cy="178714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2993C0F-DF8B-408F-9F2A-B42560FA38A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77280A5-FF12-46B7-869D-8E699067CA03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2EC115A-F61E-440C-B191-E3263CB3C580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FC710D7-19D9-4A4A-8B9C-076C36BEE30A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5F1D291-D2FE-4903-9CEA-FD190AAA53D1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0B1EEA4-CB07-4C58-96E6-EF359CDA516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E407C0-68D3-4648-B43B-588978A34489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비밀번호 입력창을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Text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컴포넌트가 아닌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InputField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컴포넌트를 사용해 사용하여 가림으로써 문제 해결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C97CBA-ABFA-48BE-91C2-677CBC61B251}"/>
              </a:ext>
            </a:extLst>
          </p:cNvPr>
          <p:cNvGrpSpPr/>
          <p:nvPr/>
        </p:nvGrpSpPr>
        <p:grpSpPr>
          <a:xfrm>
            <a:off x="370609" y="2785455"/>
            <a:ext cx="3170512" cy="1970924"/>
            <a:chOff x="350345" y="3083746"/>
            <a:chExt cx="3667638" cy="20472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E17100B-AC3A-4CAD-886B-3CE6F466E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066" b="9003"/>
            <a:stretch/>
          </p:blipFill>
          <p:spPr>
            <a:xfrm>
              <a:off x="350346" y="3343760"/>
              <a:ext cx="3667637" cy="178721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194B32B-5B58-4595-946A-06E408C8A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4212"/>
            <a:stretch/>
          </p:blipFill>
          <p:spPr>
            <a:xfrm>
              <a:off x="350345" y="3083746"/>
              <a:ext cx="3667637" cy="28008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484C2FA-9A49-48C0-AF58-56E1F1C5A2E9}"/>
              </a:ext>
            </a:extLst>
          </p:cNvPr>
          <p:cNvSpPr txBox="1"/>
          <p:nvPr/>
        </p:nvSpPr>
        <p:spPr>
          <a:xfrm>
            <a:off x="1421610" y="3251415"/>
            <a:ext cx="2202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값이 쓰여질 텍스트 컴포넌트</a:t>
            </a:r>
            <a:endParaRPr lang="ko-KR" altLang="en-US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9F1DD24-9C4D-4555-8020-4A2BAB6C0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30" y="2544041"/>
            <a:ext cx="2459316" cy="245931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64F4A8F-37E1-425F-AFE0-894AD0372AE9}"/>
              </a:ext>
            </a:extLst>
          </p:cNvPr>
          <p:cNvSpPr txBox="1"/>
          <p:nvPr/>
        </p:nvSpPr>
        <p:spPr>
          <a:xfrm>
            <a:off x="1787740" y="4176870"/>
            <a:ext cx="220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타입을 비밀번호로 변경하여 입력되는 문자 숨김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06A8255-2CC3-465E-8779-924251226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855" y="3512659"/>
            <a:ext cx="5591581" cy="102815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33924FD-1D3B-48F2-AAB9-A4462EF05D1B}"/>
              </a:ext>
            </a:extLst>
          </p:cNvPr>
          <p:cNvSpPr txBox="1"/>
          <p:nvPr/>
        </p:nvSpPr>
        <p:spPr>
          <a:xfrm>
            <a:off x="9660194" y="3666064"/>
            <a:ext cx="2202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타겟을 바라보도록 </a:t>
            </a:r>
            <a:r>
              <a:rPr lang="ko-KR" altLang="en-US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회전값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갱신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7DE578-3C17-4FA2-B517-4301020CC1F7}"/>
              </a:ext>
            </a:extLst>
          </p:cNvPr>
          <p:cNvSpPr txBox="1"/>
          <p:nvPr/>
        </p:nvSpPr>
        <p:spPr>
          <a:xfrm>
            <a:off x="8787205" y="3814087"/>
            <a:ext cx="2202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타겟을 향하도록 </a:t>
            </a:r>
            <a:r>
              <a:rPr lang="ko-KR" altLang="en-US" sz="1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회전값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수정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8B1063-ED51-4DEA-BD83-05DFB3FF42A1}"/>
              </a:ext>
            </a:extLst>
          </p:cNvPr>
          <p:cNvSpPr txBox="1"/>
          <p:nvPr/>
        </p:nvSpPr>
        <p:spPr>
          <a:xfrm>
            <a:off x="8305315" y="4106760"/>
            <a:ext cx="2202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포지션 값을 발사 위치로 갱신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CD059AD-4305-4EDA-8684-72119B82E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693" y="4682258"/>
            <a:ext cx="1789291" cy="52485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5BAF061-163B-476B-AC6D-FCA11B0C7F67}"/>
              </a:ext>
            </a:extLst>
          </p:cNvPr>
          <p:cNvSpPr txBox="1"/>
          <p:nvPr/>
        </p:nvSpPr>
        <p:spPr>
          <a:xfrm>
            <a:off x="7506149" y="5207117"/>
            <a:ext cx="2202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포지션 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 </a:t>
            </a:r>
            <a:r>
              <a: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2461071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영상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pic>
        <p:nvPicPr>
          <p:cNvPr id="2" name="HuntHunt Demo Play">
            <a:hlinkClick r:id="" action="ppaction://media"/>
            <a:extLst>
              <a:ext uri="{FF2B5EF4-FFF2-40B4-BE49-F238E27FC236}">
                <a16:creationId xmlns:a16="http://schemas.microsoft.com/office/drawing/2014/main" id="{260204F9-3924-4AA5-9E70-4F4A56FDC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0475" y="1507404"/>
            <a:ext cx="6411050" cy="48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9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드랍되는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아이템의 종류 및 종류에 상응하는 로직들을 구현한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Item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D2432C-BC26-45B5-AD1B-E39B89464A1B}"/>
              </a:ext>
            </a:extLst>
          </p:cNvPr>
          <p:cNvGrpSpPr/>
          <p:nvPr/>
        </p:nvGrpSpPr>
        <p:grpSpPr>
          <a:xfrm>
            <a:off x="6014327" y="4107643"/>
            <a:ext cx="5940428" cy="1451736"/>
            <a:chOff x="6330793" y="3495675"/>
            <a:chExt cx="5130138" cy="178714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C99AA7-6567-4A5E-8D93-2BB07D3F902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F02CAEE-9255-4590-AA87-C5CD4B39EC3D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BE0AA93-1D91-4D76-B5B8-FFF07B3E2BEB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AF11B69-92B2-419D-B54D-B4BB8738F5F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D8ABD7E-980E-4B4D-9A51-4801CDF17E46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1E489B1-8F14-454C-B595-F74015B4628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220308-90E8-4116-9625-61FE0E1B572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LateUpdate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를 통해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GameManager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스크립트의 일시정지 상태 판단 변수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‘Start_’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따라 일시정지가 아닐 경우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Move_the_Object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 호출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OnTriggerEnter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자석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아이템을 획득 여부 파악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경험치 보석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‘, 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코인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＇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오브젝트가 플레이어를 향하도록 구현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이때 오브젝트의 이동 속도는 플레이어와의 거리에 따라서 값을 계산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2E8EAD8-8CE7-4967-B965-5A5C05AA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2510579"/>
            <a:ext cx="2341763" cy="13209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3817EE-A2E0-4829-8F1D-F5472C372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4088776"/>
            <a:ext cx="5459584" cy="243921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D3BBA61-C144-44E8-A8B2-9BB43009D9D4}"/>
              </a:ext>
            </a:extLst>
          </p:cNvPr>
          <p:cNvSpPr/>
          <p:nvPr/>
        </p:nvSpPr>
        <p:spPr>
          <a:xfrm>
            <a:off x="672055" y="3555703"/>
            <a:ext cx="1116264" cy="140141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8EE9CB8-295D-4732-A684-53C8BE5C02B8}"/>
              </a:ext>
            </a:extLst>
          </p:cNvPr>
          <p:cNvSpPr/>
          <p:nvPr/>
        </p:nvSpPr>
        <p:spPr>
          <a:xfrm>
            <a:off x="1200962" y="4070707"/>
            <a:ext cx="1021538" cy="145693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85D7E08-706E-4BE0-979C-51E9CCC03326}"/>
              </a:ext>
            </a:extLst>
          </p:cNvPr>
          <p:cNvSpPr/>
          <p:nvPr/>
        </p:nvSpPr>
        <p:spPr>
          <a:xfrm>
            <a:off x="9524077" y="4378104"/>
            <a:ext cx="1335345" cy="169242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1246A0F-57CC-4908-B41F-D56C2D34AA40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 rot="16200000" flipH="1">
            <a:off x="1283528" y="3642503"/>
            <a:ext cx="374863" cy="481544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D0C0C22-3E60-4145-8D10-B63D4847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507" y="2644472"/>
            <a:ext cx="7896114" cy="1030278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F447625-6148-41E4-84B3-D1B7F5FB2397}"/>
              </a:ext>
            </a:extLst>
          </p:cNvPr>
          <p:cNvCxnSpPr>
            <a:stCxn id="61" idx="2"/>
            <a:endCxn id="60" idx="2"/>
          </p:cNvCxnSpPr>
          <p:nvPr/>
        </p:nvCxnSpPr>
        <p:spPr>
          <a:xfrm rot="5400000" flipH="1">
            <a:off x="5786268" y="141864"/>
            <a:ext cx="330946" cy="8480019"/>
          </a:xfrm>
          <a:prstGeom prst="bentConnector3">
            <a:avLst>
              <a:gd name="adj1" fmla="val -2721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A6ED028-46AD-43BE-9485-252D44983DEC}"/>
              </a:ext>
            </a:extLst>
          </p:cNvPr>
          <p:cNvSpPr/>
          <p:nvPr/>
        </p:nvSpPr>
        <p:spPr>
          <a:xfrm>
            <a:off x="4866054" y="3372873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91DF291-F925-4E47-9E37-192A528105AE}"/>
              </a:ext>
            </a:extLst>
          </p:cNvPr>
          <p:cNvCxnSpPr>
            <a:cxnSpLocks/>
            <a:stCxn id="82" idx="4"/>
            <a:endCxn id="66" idx="1"/>
          </p:cNvCxnSpPr>
          <p:nvPr/>
        </p:nvCxnSpPr>
        <p:spPr>
          <a:xfrm rot="16200000" flipH="1">
            <a:off x="4844871" y="3664055"/>
            <a:ext cx="1280638" cy="1058273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59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드랍되는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아이템들을 오브젝트 풀링으로 종류별로 관리하는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DropManager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D2432C-BC26-45B5-AD1B-E39B89464A1B}"/>
              </a:ext>
            </a:extLst>
          </p:cNvPr>
          <p:cNvGrpSpPr/>
          <p:nvPr/>
        </p:nvGrpSpPr>
        <p:grpSpPr>
          <a:xfrm>
            <a:off x="3712992" y="2776934"/>
            <a:ext cx="3904739" cy="2090371"/>
            <a:chOff x="6330793" y="3495675"/>
            <a:chExt cx="5130138" cy="178714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C99AA7-6567-4A5E-8D93-2BB07D3F902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F02CAEE-9255-4590-AA87-C5CD4B39EC3D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BE0AA93-1D91-4D76-B5B8-FFF07B3E2BEB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AF11B69-92B2-419D-B54D-B4BB8738F5F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D8ABD7E-980E-4B4D-9A51-4801CDF17E46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1E489B1-8F14-454C-B595-F74015B4628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220308-90E8-4116-9625-61FE0E1B572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드랍되는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아이템들을 종류별로 관리하기 위해 각 항목마다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List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 생성하여 관리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드랍되는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아이템들을 관리하기 위해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Drop_Item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함수로 오브젝트 풀링으로 각 필드 생성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생성된 적 있는 오브젝트는 활성화 비활성화로 관리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추가적인 개수가 필요할 시 인스턴스 추가 생성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몬스터가 죽을 때 마다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‘Category’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호출하여 랜덤하게 각 항목별로 아이템을 드랍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9B69D37-4C17-4994-9A33-2497B3D8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2234694"/>
            <a:ext cx="3172763" cy="1395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75668-3EB5-486D-90B2-DD6A3960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3686318"/>
            <a:ext cx="3204086" cy="2991571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FF00B20B-C2EA-4A0B-A932-D23A792B5BD2}"/>
              </a:ext>
            </a:extLst>
          </p:cNvPr>
          <p:cNvSpPr/>
          <p:nvPr/>
        </p:nvSpPr>
        <p:spPr>
          <a:xfrm>
            <a:off x="3246113" y="2373935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C6BD954-35FA-4EF3-84BB-4225EE225B44}"/>
              </a:ext>
            </a:extLst>
          </p:cNvPr>
          <p:cNvCxnSpPr>
            <a:stCxn id="45" idx="0"/>
            <a:endCxn id="66" idx="0"/>
          </p:cNvCxnSpPr>
          <p:nvPr/>
        </p:nvCxnSpPr>
        <p:spPr>
          <a:xfrm rot="16200000" flipH="1">
            <a:off x="4299237" y="1410810"/>
            <a:ext cx="402999" cy="2329249"/>
          </a:xfrm>
          <a:prstGeom prst="bentConnector3">
            <a:avLst>
              <a:gd name="adj1" fmla="val -5672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69F801CB-E4FB-48BE-A0F6-0913E0EBCD6E}"/>
              </a:ext>
            </a:extLst>
          </p:cNvPr>
          <p:cNvSpPr/>
          <p:nvPr/>
        </p:nvSpPr>
        <p:spPr>
          <a:xfrm>
            <a:off x="3264008" y="5245804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4B23164-B617-4A21-876C-8F54B3DC89ED}"/>
              </a:ext>
            </a:extLst>
          </p:cNvPr>
          <p:cNvCxnSpPr>
            <a:cxnSpLocks/>
            <a:stCxn id="49" idx="0"/>
            <a:endCxn id="66" idx="1"/>
          </p:cNvCxnSpPr>
          <p:nvPr/>
        </p:nvCxnSpPr>
        <p:spPr>
          <a:xfrm rot="5400000" flipH="1" flipV="1">
            <a:off x="2821658" y="4354470"/>
            <a:ext cx="1423684" cy="35898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C4129E-921A-4D36-9AE0-D8CF0D8561A8}"/>
              </a:ext>
            </a:extLst>
          </p:cNvPr>
          <p:cNvSpPr/>
          <p:nvPr/>
        </p:nvSpPr>
        <p:spPr>
          <a:xfrm>
            <a:off x="1520861" y="3664679"/>
            <a:ext cx="1194629" cy="14993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DADFB0-6B8D-4784-8CE2-4FAAFD2129D6}"/>
              </a:ext>
            </a:extLst>
          </p:cNvPr>
          <p:cNvSpPr/>
          <p:nvPr/>
        </p:nvSpPr>
        <p:spPr>
          <a:xfrm>
            <a:off x="6462193" y="3426908"/>
            <a:ext cx="906156" cy="184251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3DF6435-3351-4FB7-915A-845632F67227}"/>
              </a:ext>
            </a:extLst>
          </p:cNvPr>
          <p:cNvCxnSpPr>
            <a:stCxn id="55" idx="3"/>
            <a:endCxn id="56" idx="0"/>
          </p:cNvCxnSpPr>
          <p:nvPr/>
        </p:nvCxnSpPr>
        <p:spPr>
          <a:xfrm flipV="1">
            <a:off x="2715490" y="3426908"/>
            <a:ext cx="4199781" cy="312741"/>
          </a:xfrm>
          <a:prstGeom prst="bentConnector4">
            <a:avLst>
              <a:gd name="adj1" fmla="val 44606"/>
              <a:gd name="adj2" fmla="val 17309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E96F5C6C-1805-4884-9A17-AB6AC3091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558" y="2234623"/>
            <a:ext cx="4231881" cy="272463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7261E10-7B7E-40DD-AAAC-9D5B290E4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495" y="5034598"/>
            <a:ext cx="4365777" cy="155133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4F64B3-5348-492D-B490-E38F73B89BEC}"/>
              </a:ext>
            </a:extLst>
          </p:cNvPr>
          <p:cNvSpPr txBox="1"/>
          <p:nvPr/>
        </p:nvSpPr>
        <p:spPr>
          <a:xfrm>
            <a:off x="11342975" y="5034595"/>
            <a:ext cx="544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Slime</a:t>
            </a:r>
            <a:endParaRPr lang="ko-KR" altLang="en-US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F6E182-1747-47DC-984D-C2D5D5CC0F00}"/>
              </a:ext>
            </a:extLst>
          </p:cNvPr>
          <p:cNvSpPr/>
          <p:nvPr/>
        </p:nvSpPr>
        <p:spPr>
          <a:xfrm>
            <a:off x="5567888" y="4340832"/>
            <a:ext cx="802934" cy="184727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1ECBBE-0070-4146-AEBA-7007D51BEF43}"/>
              </a:ext>
            </a:extLst>
          </p:cNvPr>
          <p:cNvSpPr/>
          <p:nvPr/>
        </p:nvSpPr>
        <p:spPr>
          <a:xfrm>
            <a:off x="8427316" y="2234623"/>
            <a:ext cx="3110474" cy="126482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F5066B-3B96-4AC8-8645-8FDF76E6E14C}"/>
              </a:ext>
            </a:extLst>
          </p:cNvPr>
          <p:cNvSpPr/>
          <p:nvPr/>
        </p:nvSpPr>
        <p:spPr>
          <a:xfrm>
            <a:off x="9403484" y="5809895"/>
            <a:ext cx="2484437" cy="461596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6E7BF9A-A652-4254-AB3E-A2FCB6C95EE6}"/>
              </a:ext>
            </a:extLst>
          </p:cNvPr>
          <p:cNvCxnSpPr>
            <a:stCxn id="80" idx="0"/>
            <a:endCxn id="81" idx="2"/>
          </p:cNvCxnSpPr>
          <p:nvPr/>
        </p:nvCxnSpPr>
        <p:spPr>
          <a:xfrm rot="5400000" flipH="1" flipV="1">
            <a:off x="6986091" y="1344370"/>
            <a:ext cx="1979727" cy="40131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F7DE064-6EE6-4DBB-B35B-F69030EC716F}"/>
              </a:ext>
            </a:extLst>
          </p:cNvPr>
          <p:cNvCxnSpPr>
            <a:stCxn id="83" idx="0"/>
            <a:endCxn id="81" idx="2"/>
          </p:cNvCxnSpPr>
          <p:nvPr/>
        </p:nvCxnSpPr>
        <p:spPr>
          <a:xfrm rot="16200000" flipV="1">
            <a:off x="8589733" y="3753925"/>
            <a:ext cx="3448790" cy="663150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64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풀링으로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관린되는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몬스터들을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관리하기 위한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PoolManager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D2432C-BC26-45B5-AD1B-E39B89464A1B}"/>
              </a:ext>
            </a:extLst>
          </p:cNvPr>
          <p:cNvGrpSpPr/>
          <p:nvPr/>
        </p:nvGrpSpPr>
        <p:grpSpPr>
          <a:xfrm>
            <a:off x="415505" y="4853391"/>
            <a:ext cx="4267331" cy="1318351"/>
            <a:chOff x="6330793" y="3495675"/>
            <a:chExt cx="5130138" cy="178714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C99AA7-6567-4A5E-8D93-2BB07D3F902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F02CAEE-9255-4590-AA87-C5CD4B39EC3D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BE0AA93-1D91-4D76-B5B8-FFF07B3E2BEB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AF11B69-92B2-419D-B54D-B4BB8738F5F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D8ABD7E-980E-4B4D-9A51-4801CDF17E46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1E489B1-8F14-454C-B595-F74015B4628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220308-90E8-4116-9625-61FE0E1B572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‘Awake’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각 항목별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List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초기화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 항목별 오브젝트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풀링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(‘_Get’)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Bomb_Get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플레이어가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폭탄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＇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획득할 시 리스트에 등록된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일반몬스터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모두 사망처리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226EC3E-444A-49A7-9721-E2AD154AE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78"/>
          <a:stretch/>
        </p:blipFill>
        <p:spPr>
          <a:xfrm>
            <a:off x="409574" y="2201928"/>
            <a:ext cx="3422044" cy="21719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8B42CD-2615-46E3-A20E-88ECAB611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462" y="2382529"/>
            <a:ext cx="2257163" cy="1889382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691CF80F-0C58-4AFF-BBF1-6A35A88B0BE8}"/>
              </a:ext>
            </a:extLst>
          </p:cNvPr>
          <p:cNvSpPr/>
          <p:nvPr/>
        </p:nvSpPr>
        <p:spPr>
          <a:xfrm>
            <a:off x="3948499" y="3294293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DB73069-3628-489B-8DB7-B84DCEC4D161}"/>
              </a:ext>
            </a:extLst>
          </p:cNvPr>
          <p:cNvSpPr/>
          <p:nvPr/>
        </p:nvSpPr>
        <p:spPr>
          <a:xfrm>
            <a:off x="486516" y="3805342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D0AA5EC-0951-4042-AD05-F27D686B723B}"/>
              </a:ext>
            </a:extLst>
          </p:cNvPr>
          <p:cNvCxnSpPr>
            <a:stCxn id="57" idx="2"/>
            <a:endCxn id="66" idx="0"/>
          </p:cNvCxnSpPr>
          <p:nvPr/>
        </p:nvCxnSpPr>
        <p:spPr>
          <a:xfrm rot="10800000" flipH="1" flipV="1">
            <a:off x="486515" y="3895341"/>
            <a:ext cx="2062655" cy="958049"/>
          </a:xfrm>
          <a:prstGeom prst="bentConnector4">
            <a:avLst>
              <a:gd name="adj1" fmla="val -11083"/>
              <a:gd name="adj2" fmla="val 5469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DBF5E62-E8DB-4BF5-818D-24CA9393D81B}"/>
              </a:ext>
            </a:extLst>
          </p:cNvPr>
          <p:cNvCxnSpPr>
            <a:cxnSpLocks/>
            <a:stCxn id="54" idx="4"/>
            <a:endCxn id="62" idx="6"/>
          </p:cNvCxnSpPr>
          <p:nvPr/>
        </p:nvCxnSpPr>
        <p:spPr>
          <a:xfrm rot="16200000" flipH="1">
            <a:off x="3140996" y="4371795"/>
            <a:ext cx="1907819" cy="112813"/>
          </a:xfrm>
          <a:prstGeom prst="bentConnector4">
            <a:avLst>
              <a:gd name="adj1" fmla="val 47641"/>
              <a:gd name="adj2" fmla="val 30263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E1CEFC9C-C11C-4F0B-9E84-450126BEB642}"/>
              </a:ext>
            </a:extLst>
          </p:cNvPr>
          <p:cNvSpPr/>
          <p:nvPr/>
        </p:nvSpPr>
        <p:spPr>
          <a:xfrm>
            <a:off x="3971312" y="5292112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7E3ADA1-5655-49A2-820B-E008C4806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451" y="4570130"/>
            <a:ext cx="3266584" cy="188487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91BC117-8C1F-487A-B2CF-C556B81D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1241" y="2075190"/>
            <a:ext cx="3238564" cy="2984559"/>
          </a:xfrm>
          <a:prstGeom prst="rect">
            <a:avLst/>
          </a:prstGeom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B205EBAB-09FA-41BB-8F27-E72F98066C8A}"/>
              </a:ext>
            </a:extLst>
          </p:cNvPr>
          <p:cNvSpPr/>
          <p:nvPr/>
        </p:nvSpPr>
        <p:spPr>
          <a:xfrm>
            <a:off x="8825597" y="282500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734BA0B-B95E-4106-B37D-C21E7D9BE350}"/>
              </a:ext>
            </a:extLst>
          </p:cNvPr>
          <p:cNvCxnSpPr>
            <a:stCxn id="11" idx="3"/>
            <a:endCxn id="71" idx="2"/>
          </p:cNvCxnSpPr>
          <p:nvPr/>
        </p:nvCxnSpPr>
        <p:spPr>
          <a:xfrm flipV="1">
            <a:off x="6185625" y="2915009"/>
            <a:ext cx="2639972" cy="41221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>
            <a:extLst>
              <a:ext uri="{FF2B5EF4-FFF2-40B4-BE49-F238E27FC236}">
                <a16:creationId xmlns:a16="http://schemas.microsoft.com/office/drawing/2014/main" id="{6EED24DD-507E-4AA3-A65F-C7ACED52E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8650" y="5290678"/>
            <a:ext cx="3340166" cy="115556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2AC13C7-7A17-4F83-B632-6F8D026C8CD3}"/>
              </a:ext>
            </a:extLst>
          </p:cNvPr>
          <p:cNvSpPr txBox="1"/>
          <p:nvPr/>
        </p:nvSpPr>
        <p:spPr>
          <a:xfrm>
            <a:off x="11255664" y="5243622"/>
            <a:ext cx="544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Item</a:t>
            </a:r>
            <a:endParaRPr lang="ko-KR" altLang="en-US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55202F5-DC9C-4091-AAA6-03C1810C7AB5}"/>
              </a:ext>
            </a:extLst>
          </p:cNvPr>
          <p:cNvSpPr/>
          <p:nvPr/>
        </p:nvSpPr>
        <p:spPr>
          <a:xfrm>
            <a:off x="5606107" y="4578895"/>
            <a:ext cx="579518" cy="15652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D9BF13-FB82-4622-91BC-5D33571A0C27}"/>
              </a:ext>
            </a:extLst>
          </p:cNvPr>
          <p:cNvSpPr/>
          <p:nvPr/>
        </p:nvSpPr>
        <p:spPr>
          <a:xfrm>
            <a:off x="710870" y="5671697"/>
            <a:ext cx="825035" cy="16950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5D551F-06C6-4FB1-948B-3A7AC9728099}"/>
              </a:ext>
            </a:extLst>
          </p:cNvPr>
          <p:cNvSpPr/>
          <p:nvPr/>
        </p:nvSpPr>
        <p:spPr>
          <a:xfrm>
            <a:off x="10440242" y="6000162"/>
            <a:ext cx="675433" cy="169509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F5238FD1-6363-45DB-B12D-AD84A90702C5}"/>
              </a:ext>
            </a:extLst>
          </p:cNvPr>
          <p:cNvCxnSpPr>
            <a:stCxn id="85" idx="1"/>
            <a:endCxn id="82" idx="3"/>
          </p:cNvCxnSpPr>
          <p:nvPr/>
        </p:nvCxnSpPr>
        <p:spPr>
          <a:xfrm rot="10800000">
            <a:off x="6185626" y="4657159"/>
            <a:ext cx="4254617" cy="1427758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EA4EC04A-29E2-4139-9D12-44B473ADE22E}"/>
              </a:ext>
            </a:extLst>
          </p:cNvPr>
          <p:cNvCxnSpPr>
            <a:stCxn id="84" idx="0"/>
            <a:endCxn id="82" idx="2"/>
          </p:cNvCxnSpPr>
          <p:nvPr/>
        </p:nvCxnSpPr>
        <p:spPr>
          <a:xfrm rot="5400000" flipH="1" flipV="1">
            <a:off x="3041490" y="2817321"/>
            <a:ext cx="936275" cy="4772478"/>
          </a:xfrm>
          <a:prstGeom prst="bentConnector3">
            <a:avLst>
              <a:gd name="adj1" fmla="val 1312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0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A1D07-8982-4A94-AD3D-9890103E4C52}"/>
              </a:ext>
            </a:extLst>
          </p:cNvPr>
          <p:cNvSpPr txBox="1"/>
          <p:nvPr/>
        </p:nvSpPr>
        <p:spPr>
          <a:xfrm>
            <a:off x="8210550" y="656398"/>
            <a:ext cx="3045114" cy="523220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 및 기능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EAB46-36C0-4111-ACAC-D860D719DB24}"/>
              </a:ext>
            </a:extLst>
          </p:cNvPr>
          <p:cNvSpPr/>
          <p:nvPr/>
        </p:nvSpPr>
        <p:spPr>
          <a:xfrm>
            <a:off x="0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876D2B-2767-44B3-BD29-75094CF8790F}"/>
              </a:ext>
            </a:extLst>
          </p:cNvPr>
          <p:cNvSpPr/>
          <p:nvPr/>
        </p:nvSpPr>
        <p:spPr>
          <a:xfrm>
            <a:off x="12099925" y="0"/>
            <a:ext cx="92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43F9-0EA1-41BB-BA3E-34825B69C76D}"/>
              </a:ext>
            </a:extLst>
          </p:cNvPr>
          <p:cNvSpPr/>
          <p:nvPr/>
        </p:nvSpPr>
        <p:spPr>
          <a:xfrm>
            <a:off x="0" y="6753225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20FC8-B1D4-4586-9064-9862FABF7A79}"/>
              </a:ext>
            </a:extLst>
          </p:cNvPr>
          <p:cNvSpPr/>
          <p:nvPr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5540A9-267E-4C9A-A4D6-EA62523006C3}"/>
              </a:ext>
            </a:extLst>
          </p:cNvPr>
          <p:cNvSpPr/>
          <p:nvPr/>
        </p:nvSpPr>
        <p:spPr>
          <a:xfrm>
            <a:off x="3426113" y="4762"/>
            <a:ext cx="5339773" cy="323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696E05-1116-46C9-A8DD-E435EA824765}"/>
              </a:ext>
            </a:extLst>
          </p:cNvPr>
          <p:cNvGrpSpPr/>
          <p:nvPr/>
        </p:nvGrpSpPr>
        <p:grpSpPr>
          <a:xfrm>
            <a:off x="92074" y="104775"/>
            <a:ext cx="1946276" cy="966571"/>
            <a:chOff x="8003452" y="4114727"/>
            <a:chExt cx="2302165" cy="175721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42F85-42FB-4216-BBFB-722B1BA08F08}"/>
                </a:ext>
              </a:extLst>
            </p:cNvPr>
            <p:cNvSpPr/>
            <p:nvPr/>
          </p:nvSpPr>
          <p:spPr>
            <a:xfrm>
              <a:off x="8003452" y="4114727"/>
              <a:ext cx="2302165" cy="1757219"/>
            </a:xfrm>
            <a:prstGeom prst="rect">
              <a:avLst/>
            </a:prstGeom>
            <a:solidFill>
              <a:srgbClr val="3A3A3A">
                <a:alpha val="56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개요 </a:t>
              </a:r>
              <a:r>
                <a: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/ </a:t>
              </a: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기술 스택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i="0" dirty="0">
                  <a:solidFill>
                    <a:schemeClr val="bg1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주요 코드 및 기능</a:t>
              </a:r>
              <a:endParaRPr lang="en-US" altLang="ko-KR" sz="1400" i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문제 해결 사례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rPr>
                <a:t>시연 영상</a:t>
              </a:r>
              <a:endParaRPr lang="en-US" altLang="ko-KR" sz="900" i="0" dirty="0">
                <a:solidFill>
                  <a:schemeClr val="bg1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Arimo Bold" panose="020B0600000101010101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662237-4F75-4912-A494-57E30739B597}"/>
                </a:ext>
              </a:extLst>
            </p:cNvPr>
            <p:cNvSpPr/>
            <p:nvPr/>
          </p:nvSpPr>
          <p:spPr>
            <a:xfrm>
              <a:off x="8050756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F95EE-DEE5-4576-B9AB-71E0EDDF2CFC}"/>
                </a:ext>
              </a:extLst>
            </p:cNvPr>
            <p:cNvSpPr/>
            <p:nvPr/>
          </p:nvSpPr>
          <p:spPr>
            <a:xfrm>
              <a:off x="10208049" y="4155556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E98ADC-6DE6-44B2-9798-2F7867524D8B}"/>
                </a:ext>
              </a:extLst>
            </p:cNvPr>
            <p:cNvSpPr/>
            <p:nvPr/>
          </p:nvSpPr>
          <p:spPr>
            <a:xfrm>
              <a:off x="8050756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B93402-9F69-4236-A3D9-DED1FF78FF5C}"/>
                </a:ext>
              </a:extLst>
            </p:cNvPr>
            <p:cNvSpPr/>
            <p:nvPr/>
          </p:nvSpPr>
          <p:spPr>
            <a:xfrm>
              <a:off x="10208049" y="5796569"/>
              <a:ext cx="46094" cy="367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DF242-D484-445D-8E10-58EDB5F665F4}"/>
              </a:ext>
            </a:extLst>
          </p:cNvPr>
          <p:cNvGrpSpPr/>
          <p:nvPr/>
        </p:nvGrpSpPr>
        <p:grpSpPr>
          <a:xfrm>
            <a:off x="409574" y="1689334"/>
            <a:ext cx="4114945" cy="433244"/>
            <a:chOff x="6330793" y="3495675"/>
            <a:chExt cx="5130138" cy="178714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36B202D-D13C-4B1B-96DF-C4AA26A39671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8B5EE4E-DB8C-4A60-BF35-9DB6AEB27546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B94B6-6AF3-4E42-87CE-6B154AFD9182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B37016-CC68-4B03-AF9F-FA93B061769D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BC74C5C-1071-4810-BF3F-DA72C7D7EC8B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D92E017-EB5E-4B77-B886-827CC5820B5A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5C87C7-BCE4-4491-87E7-AF4CBEDE0E73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플레이어가 </a:t>
              </a:r>
              <a:r>
                <a:rPr lang="ko-KR" altLang="en-US" sz="1200" i="0" dirty="0" err="1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조작하게될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캐릭터의 이동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피격 효과</a:t>
              </a:r>
              <a:r>
                <a:rPr lang="en-US" altLang="ko-KR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i="0" dirty="0">
                  <a:solidFill>
                    <a:srgbClr val="F0F6FC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 모션 등의 대부분을 담당하는 스크립트</a:t>
              </a:r>
              <a:endParaRPr lang="en-US" altLang="ko-KR" sz="1200" i="0" dirty="0">
                <a:solidFill>
                  <a:srgbClr val="F0F6FC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5B522E-587A-4BCF-BB93-0AA6DCBE210C}"/>
              </a:ext>
            </a:extLst>
          </p:cNvPr>
          <p:cNvSpPr txBox="1"/>
          <p:nvPr/>
        </p:nvSpPr>
        <p:spPr>
          <a:xfrm>
            <a:off x="409574" y="1211063"/>
            <a:ext cx="3016539" cy="338554"/>
          </a:xfrm>
          <a:prstGeom prst="rect">
            <a:avLst/>
          </a:prstGeom>
          <a:solidFill>
            <a:srgbClr val="3A3A3A">
              <a:alpha val="56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Player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D2432C-BC26-45B5-AD1B-E39B89464A1B}"/>
              </a:ext>
            </a:extLst>
          </p:cNvPr>
          <p:cNvGrpSpPr/>
          <p:nvPr/>
        </p:nvGrpSpPr>
        <p:grpSpPr>
          <a:xfrm>
            <a:off x="3883252" y="2235134"/>
            <a:ext cx="4747564" cy="2933532"/>
            <a:chOff x="6330793" y="3495675"/>
            <a:chExt cx="5130138" cy="178714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C99AA7-6567-4A5E-8D93-2BB07D3F9025}"/>
                </a:ext>
              </a:extLst>
            </p:cNvPr>
            <p:cNvGrpSpPr/>
            <p:nvPr/>
          </p:nvGrpSpPr>
          <p:grpSpPr>
            <a:xfrm>
              <a:off x="6330793" y="3495675"/>
              <a:ext cx="5130138" cy="1787143"/>
              <a:chOff x="8003452" y="4114727"/>
              <a:chExt cx="2302165" cy="1757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F02CAEE-9255-4590-AA87-C5CD4B39EC3D}"/>
                  </a:ext>
                </a:extLst>
              </p:cNvPr>
              <p:cNvSpPr/>
              <p:nvPr/>
            </p:nvSpPr>
            <p:spPr>
              <a:xfrm>
                <a:off x="8003452" y="4114727"/>
                <a:ext cx="2302165" cy="1757219"/>
              </a:xfrm>
              <a:prstGeom prst="rect">
                <a:avLst/>
              </a:prstGeom>
              <a:solidFill>
                <a:srgbClr val="3A3A3A">
                  <a:alpha val="56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90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  <a:cs typeface="Arimo Bold" panose="020B0600000101010101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BE0AA93-1D91-4D76-B5B8-FFF07B3E2BEB}"/>
                  </a:ext>
                </a:extLst>
              </p:cNvPr>
              <p:cNvSpPr/>
              <p:nvPr/>
            </p:nvSpPr>
            <p:spPr>
              <a:xfrm>
                <a:off x="8050756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AF11B69-92B2-419D-B54D-B4BB8738F5F2}"/>
                  </a:ext>
                </a:extLst>
              </p:cNvPr>
              <p:cNvSpPr/>
              <p:nvPr/>
            </p:nvSpPr>
            <p:spPr>
              <a:xfrm>
                <a:off x="10208049" y="4155556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D8ABD7E-980E-4B4D-9A51-4801CDF17E46}"/>
                  </a:ext>
                </a:extLst>
              </p:cNvPr>
              <p:cNvSpPr/>
              <p:nvPr/>
            </p:nvSpPr>
            <p:spPr>
              <a:xfrm>
                <a:off x="8050756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1E489B1-8F14-454C-B595-F74015B46281}"/>
                  </a:ext>
                </a:extLst>
              </p:cNvPr>
              <p:cNvSpPr/>
              <p:nvPr/>
            </p:nvSpPr>
            <p:spPr>
              <a:xfrm>
                <a:off x="10208049" y="5796569"/>
                <a:ext cx="46094" cy="367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220308-90E8-4116-9625-61FE0E1B5725}"/>
                </a:ext>
              </a:extLst>
            </p:cNvPr>
            <p:cNvSpPr txBox="1"/>
            <p:nvPr/>
          </p:nvSpPr>
          <p:spPr>
            <a:xfrm>
              <a:off x="6539090" y="3590048"/>
              <a:ext cx="4704421" cy="1616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Awkae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에서 피격 시 효과를 위해 캐릭터의 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SkinMesh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저장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Get_Server_Status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를 통해 서버에서 받아온 플레이어의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스테이터스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변수값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적용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Update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초입 부 게임 일시정지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클리어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사망 시 행동 제약 구현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Stop_Animation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애니메이션 속도 값을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으로 변환하여 정지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FreezeRotation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외부의 힘에 의해 캐릭터가 의도치 않은 회전으로 인해 튕김을 방지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</a:t>
              </a:r>
              <a:r>
                <a:rPr lang="en-US" altLang="ko-KR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StopToWall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’ 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통해 캐릭터가 가는 방향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정면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일정거리 안 </a:t>
              </a:r>
              <a:r>
                <a:rPr lang="en-US" altLang="ko-KR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‘Wall’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태그 오브젝트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검출시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플래그 </a:t>
              </a:r>
              <a:r>
                <a:rPr lang="ko-KR" altLang="en-US" sz="1200" dirty="0" err="1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변수값</a:t>
              </a:r>
              <a:r>
                <a:rPr lang="ko-KR" altLang="en-US" sz="1200" dirty="0">
                  <a:solidFill>
                    <a:srgbClr val="F0F6F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변경</a:t>
              </a:r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F0F6F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1DAC6F9-D257-4050-A2A2-147F066E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2235134"/>
            <a:ext cx="2131378" cy="3471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03FA69-09B1-477F-A615-C1346F959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" y="2695079"/>
            <a:ext cx="3372386" cy="26705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282CDA-D5B0-4D9E-9DC8-0A2B7BEB6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5455838"/>
            <a:ext cx="4521960" cy="11093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0DE040-8C5F-49EA-BF05-E16943FE6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5886" y="2257527"/>
            <a:ext cx="2946916" cy="10830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43E423-5178-4B42-AF93-741ED9373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886" y="4210392"/>
            <a:ext cx="1190791" cy="3905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67CC56B-F4E4-437A-9885-11A8DFFE5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430" y="4793593"/>
            <a:ext cx="2205694" cy="559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0B879BC-1827-4388-BC8D-9839A9D40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6605" y="5490075"/>
            <a:ext cx="5781484" cy="104083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8B73786-54EE-4248-B64B-4DFF7E951F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5886" y="3454910"/>
            <a:ext cx="1784332" cy="59477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3ED0F518-8EC5-4792-8F67-BC7EC4D40B14}"/>
              </a:ext>
            </a:extLst>
          </p:cNvPr>
          <p:cNvSpPr/>
          <p:nvPr/>
        </p:nvSpPr>
        <p:spPr>
          <a:xfrm>
            <a:off x="4234759" y="2739746"/>
            <a:ext cx="1475575" cy="199397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42E0F0-2488-4C81-B531-9C047F72F7E3}"/>
              </a:ext>
            </a:extLst>
          </p:cNvPr>
          <p:cNvSpPr/>
          <p:nvPr/>
        </p:nvSpPr>
        <p:spPr>
          <a:xfrm>
            <a:off x="673122" y="4635724"/>
            <a:ext cx="1282743" cy="157870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F378FBB-5363-41D9-A312-63EC62EBEFE4}"/>
              </a:ext>
            </a:extLst>
          </p:cNvPr>
          <p:cNvSpPr/>
          <p:nvPr/>
        </p:nvSpPr>
        <p:spPr>
          <a:xfrm>
            <a:off x="1126648" y="5445754"/>
            <a:ext cx="1108676" cy="142164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479063F-B2A6-494E-ADD0-03E6EAB1D9CF}"/>
              </a:ext>
            </a:extLst>
          </p:cNvPr>
          <p:cNvSpPr/>
          <p:nvPr/>
        </p:nvSpPr>
        <p:spPr>
          <a:xfrm>
            <a:off x="3426113" y="3993237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AA04F62-B099-441D-885E-4E18F266367E}"/>
              </a:ext>
            </a:extLst>
          </p:cNvPr>
          <p:cNvCxnSpPr>
            <a:cxnSpLocks/>
            <a:stCxn id="78" idx="0"/>
            <a:endCxn id="66" idx="0"/>
          </p:cNvCxnSpPr>
          <p:nvPr/>
        </p:nvCxnSpPr>
        <p:spPr>
          <a:xfrm rot="5400000" flipH="1" flipV="1">
            <a:off x="4007522" y="1743726"/>
            <a:ext cx="1758103" cy="2740921"/>
          </a:xfrm>
          <a:prstGeom prst="bentConnector3">
            <a:avLst>
              <a:gd name="adj1" fmla="val 10451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184B87E-0ADF-4A0D-A1C8-6966414F35F0}"/>
              </a:ext>
            </a:extLst>
          </p:cNvPr>
          <p:cNvSpPr/>
          <p:nvPr/>
        </p:nvSpPr>
        <p:spPr>
          <a:xfrm>
            <a:off x="4224753" y="3500675"/>
            <a:ext cx="1270977" cy="206462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8536A89-72EE-446A-AD5A-FD7EA3D086B3}"/>
              </a:ext>
            </a:extLst>
          </p:cNvPr>
          <p:cNvSpPr/>
          <p:nvPr/>
        </p:nvSpPr>
        <p:spPr>
          <a:xfrm>
            <a:off x="9567411" y="3455528"/>
            <a:ext cx="982808" cy="206462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7D44E83-5A5F-41D3-8002-29A4835F14EF}"/>
              </a:ext>
            </a:extLst>
          </p:cNvPr>
          <p:cNvSpPr/>
          <p:nvPr/>
        </p:nvSpPr>
        <p:spPr>
          <a:xfrm>
            <a:off x="9256536" y="2842034"/>
            <a:ext cx="1044460" cy="15358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295EF6-5E81-48C3-A20D-9A4A4BE1372A}"/>
              </a:ext>
            </a:extLst>
          </p:cNvPr>
          <p:cNvSpPr/>
          <p:nvPr/>
        </p:nvSpPr>
        <p:spPr>
          <a:xfrm>
            <a:off x="4189535" y="4048189"/>
            <a:ext cx="1231552" cy="220479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12DB883-B6EC-49C8-AF1D-F396FC4C725F}"/>
              </a:ext>
            </a:extLst>
          </p:cNvPr>
          <p:cNvSpPr/>
          <p:nvPr/>
        </p:nvSpPr>
        <p:spPr>
          <a:xfrm>
            <a:off x="8765886" y="4210392"/>
            <a:ext cx="1190790" cy="170951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0B6EE8-83DF-4AB3-8939-6D84D684CBE8}"/>
              </a:ext>
            </a:extLst>
          </p:cNvPr>
          <p:cNvSpPr/>
          <p:nvPr/>
        </p:nvSpPr>
        <p:spPr>
          <a:xfrm>
            <a:off x="9531271" y="4815814"/>
            <a:ext cx="909684" cy="169377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FFC4BC6-9059-4A78-99A2-5EF0CB89BBBB}"/>
              </a:ext>
            </a:extLst>
          </p:cNvPr>
          <p:cNvSpPr/>
          <p:nvPr/>
        </p:nvSpPr>
        <p:spPr>
          <a:xfrm>
            <a:off x="4234759" y="4583824"/>
            <a:ext cx="889501" cy="178830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AE63F3-FB40-4F0E-98B9-77E0DAD2D40C}"/>
              </a:ext>
            </a:extLst>
          </p:cNvPr>
          <p:cNvSpPr/>
          <p:nvPr/>
        </p:nvSpPr>
        <p:spPr>
          <a:xfrm>
            <a:off x="6977971" y="5490074"/>
            <a:ext cx="721403" cy="170951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4EE255-2A3E-4844-8E65-E28535EDE575}"/>
              </a:ext>
            </a:extLst>
          </p:cNvPr>
          <p:cNvSpPr/>
          <p:nvPr/>
        </p:nvSpPr>
        <p:spPr>
          <a:xfrm>
            <a:off x="8765885" y="4403564"/>
            <a:ext cx="885163" cy="193277"/>
          </a:xfrm>
          <a:prstGeom prst="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973838CF-3523-44DC-96E2-37B65D1537F4}"/>
              </a:ext>
            </a:extLst>
          </p:cNvPr>
          <p:cNvCxnSpPr>
            <a:stCxn id="72" idx="1"/>
            <a:endCxn id="76" idx="3"/>
          </p:cNvCxnSpPr>
          <p:nvPr/>
        </p:nvCxnSpPr>
        <p:spPr>
          <a:xfrm rot="10800000" flipV="1">
            <a:off x="2235325" y="2839444"/>
            <a:ext cx="1999435" cy="2677391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ABA50F05-B4F9-42D1-8D88-FB12B3D9B464}"/>
              </a:ext>
            </a:extLst>
          </p:cNvPr>
          <p:cNvCxnSpPr>
            <a:stCxn id="74" idx="2"/>
            <a:endCxn id="76" idx="0"/>
          </p:cNvCxnSpPr>
          <p:nvPr/>
        </p:nvCxnSpPr>
        <p:spPr>
          <a:xfrm rot="16200000" flipH="1">
            <a:off x="1171660" y="4936428"/>
            <a:ext cx="652160" cy="366492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C97FBC0-FDAA-4961-8F2D-11376A86CD05}"/>
              </a:ext>
            </a:extLst>
          </p:cNvPr>
          <p:cNvCxnSpPr>
            <a:stCxn id="83" idx="2"/>
            <a:endCxn id="81" idx="0"/>
          </p:cNvCxnSpPr>
          <p:nvPr/>
        </p:nvCxnSpPr>
        <p:spPr>
          <a:xfrm rot="16200000" flipH="1">
            <a:off x="9688833" y="3085546"/>
            <a:ext cx="459914" cy="280049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05FCC61-A29E-4523-A5B7-350BB8B9626A}"/>
              </a:ext>
            </a:extLst>
          </p:cNvPr>
          <p:cNvCxnSpPr>
            <a:stCxn id="80" idx="2"/>
            <a:endCxn id="81" idx="2"/>
          </p:cNvCxnSpPr>
          <p:nvPr/>
        </p:nvCxnSpPr>
        <p:spPr>
          <a:xfrm rot="5400000" flipH="1" flipV="1">
            <a:off x="7436954" y="1085277"/>
            <a:ext cx="45147" cy="5198573"/>
          </a:xfrm>
          <a:prstGeom prst="bentConnector3">
            <a:avLst>
              <a:gd name="adj1" fmla="val -50634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C6F1A9D-EA96-475A-AD6A-D82653387CF3}"/>
              </a:ext>
            </a:extLst>
          </p:cNvPr>
          <p:cNvCxnSpPr>
            <a:cxnSpLocks/>
            <a:stCxn id="87" idx="0"/>
            <a:endCxn id="89" idx="2"/>
          </p:cNvCxnSpPr>
          <p:nvPr/>
        </p:nvCxnSpPr>
        <p:spPr>
          <a:xfrm rot="16200000" flipH="1">
            <a:off x="6927211" y="1926289"/>
            <a:ext cx="937002" cy="5180802"/>
          </a:xfrm>
          <a:prstGeom prst="bentConnector5">
            <a:avLst>
              <a:gd name="adj1" fmla="val -5477"/>
              <a:gd name="adj2" fmla="val 73525"/>
              <a:gd name="adj3" fmla="val 1054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EE1A40E6-F183-42B5-B59A-8685BBC2F197}"/>
              </a:ext>
            </a:extLst>
          </p:cNvPr>
          <p:cNvCxnSpPr>
            <a:stCxn id="88" idx="3"/>
            <a:endCxn id="89" idx="3"/>
          </p:cNvCxnSpPr>
          <p:nvPr/>
        </p:nvCxnSpPr>
        <p:spPr>
          <a:xfrm>
            <a:off x="9956676" y="4295868"/>
            <a:ext cx="484279" cy="604635"/>
          </a:xfrm>
          <a:prstGeom prst="bentConnector3">
            <a:avLst>
              <a:gd name="adj1" fmla="val 1472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36E1BEB2-8C24-4BCA-A343-B6A72248F250}"/>
              </a:ext>
            </a:extLst>
          </p:cNvPr>
          <p:cNvCxnSpPr>
            <a:cxnSpLocks/>
            <a:stCxn id="90" idx="0"/>
            <a:endCxn id="92" idx="1"/>
          </p:cNvCxnSpPr>
          <p:nvPr/>
        </p:nvCxnSpPr>
        <p:spPr>
          <a:xfrm rot="5400000" flipH="1" flipV="1">
            <a:off x="6680887" y="2498827"/>
            <a:ext cx="83621" cy="4086375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3C4FDF59-2F41-4962-9B65-3D7FEA525175}"/>
              </a:ext>
            </a:extLst>
          </p:cNvPr>
          <p:cNvCxnSpPr>
            <a:stCxn id="92" idx="2"/>
            <a:endCxn id="91" idx="0"/>
          </p:cNvCxnSpPr>
          <p:nvPr/>
        </p:nvCxnSpPr>
        <p:spPr>
          <a:xfrm rot="5400000">
            <a:off x="7826954" y="4108560"/>
            <a:ext cx="893233" cy="1869794"/>
          </a:xfrm>
          <a:prstGeom prst="bentConnector3">
            <a:avLst>
              <a:gd name="adj1" fmla="val 78204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1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5111</Words>
  <Application>Microsoft Office PowerPoint</Application>
  <PresentationFormat>와이드스크린</PresentationFormat>
  <Paragraphs>783</Paragraphs>
  <Slides>52</Slides>
  <Notes>45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HY헤드라인M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유산</dc:creator>
  <cp:lastModifiedBy>유산</cp:lastModifiedBy>
  <cp:revision>306</cp:revision>
  <dcterms:created xsi:type="dcterms:W3CDTF">2025-01-20T04:05:30Z</dcterms:created>
  <dcterms:modified xsi:type="dcterms:W3CDTF">2025-01-26T15:42:05Z</dcterms:modified>
</cp:coreProperties>
</file>